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8" r:id="rId4"/>
    <p:sldId id="281" r:id="rId5"/>
    <p:sldId id="282" r:id="rId6"/>
    <p:sldId id="283" r:id="rId7"/>
    <p:sldId id="284" r:id="rId8"/>
    <p:sldId id="286" r:id="rId9"/>
    <p:sldId id="285" r:id="rId10"/>
    <p:sldId id="288" r:id="rId11"/>
    <p:sldId id="287" r:id="rId12"/>
    <p:sldId id="290" r:id="rId13"/>
    <p:sldId id="291" r:id="rId14"/>
    <p:sldId id="292" r:id="rId15"/>
    <p:sldId id="311" r:id="rId16"/>
    <p:sldId id="294" r:id="rId17"/>
    <p:sldId id="295" r:id="rId18"/>
    <p:sldId id="296" r:id="rId19"/>
    <p:sldId id="297" r:id="rId20"/>
    <p:sldId id="300" r:id="rId21"/>
    <p:sldId id="302" r:id="rId22"/>
    <p:sldId id="303" r:id="rId23"/>
    <p:sldId id="305" r:id="rId24"/>
    <p:sldId id="308" r:id="rId25"/>
    <p:sldId id="31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i-Laurentiu" initials="AL"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479" autoAdjust="0"/>
    <p:restoredTop sz="94660"/>
  </p:normalViewPr>
  <p:slideViewPr>
    <p:cSldViewPr snapToGrid="0">
      <p:cViewPr>
        <p:scale>
          <a:sx n="50" d="100"/>
          <a:sy n="50" d="100"/>
        </p:scale>
        <p:origin x="-72" y="-456"/>
      </p:cViewPr>
      <p:guideLst>
        <p:guide orient="horz" pos="2160"/>
        <p:guide pos="3840"/>
      </p:guideLst>
    </p:cSldViewPr>
  </p:slideViewPr>
  <p:notesTextViewPr>
    <p:cViewPr>
      <p:scale>
        <a:sx n="1" d="1"/>
        <a:sy n="1" d="1"/>
      </p:scale>
      <p:origin x="0" y="0"/>
    </p:cViewPr>
  </p:notesTextViewPr>
  <p:sorterViewPr>
    <p:cViewPr>
      <p:scale>
        <a:sx n="110" d="100"/>
        <a:sy n="110" d="100"/>
      </p:scale>
      <p:origin x="0" y="41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1BA0EF-474F-4225-8FC4-9F5C116084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4EFDC9B8-B2E7-47F7-8E82-3034D138F8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5982DBDA-64C5-4C55-9291-4862CF440242}"/>
              </a:ext>
            </a:extLst>
          </p:cNvPr>
          <p:cNvSpPr>
            <a:spLocks noGrp="1"/>
          </p:cNvSpPr>
          <p:nvPr>
            <p:ph type="dt" sz="half" idx="10"/>
          </p:nvPr>
        </p:nvSpPr>
        <p:spPr/>
        <p:txBody>
          <a:bodyPr/>
          <a:lstStyle/>
          <a:p>
            <a:fld id="{7485E858-F803-4C63-8804-31C508C3B623}" type="datetimeFigureOut">
              <a:rPr lang="en-US" smtClean="0"/>
              <a:t>13-Apr-21</a:t>
            </a:fld>
            <a:endParaRPr lang="en-US"/>
          </a:p>
        </p:txBody>
      </p:sp>
      <p:sp>
        <p:nvSpPr>
          <p:cNvPr id="5" name="Footer Placeholder 4">
            <a:extLst>
              <a:ext uri="{FF2B5EF4-FFF2-40B4-BE49-F238E27FC236}">
                <a16:creationId xmlns="" xmlns:a16="http://schemas.microsoft.com/office/drawing/2014/main" id="{5DA7DD79-CA28-41A9-83BB-9E7A2861EF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C0ADFDD-754D-4AC0-9A60-801FBB50E82A}"/>
              </a:ext>
            </a:extLst>
          </p:cNvPr>
          <p:cNvSpPr>
            <a:spLocks noGrp="1"/>
          </p:cNvSpPr>
          <p:nvPr>
            <p:ph type="sldNum" sz="quarter" idx="12"/>
          </p:nvPr>
        </p:nvSpPr>
        <p:spPr/>
        <p:txBody>
          <a:bodyPr/>
          <a:lstStyle/>
          <a:p>
            <a:fld id="{BC9D12E6-B59E-425F-B9CB-18FB6454A332}" type="slidenum">
              <a:rPr lang="en-US" smtClean="0"/>
              <a:t>‹#›</a:t>
            </a:fld>
            <a:endParaRPr lang="en-US"/>
          </a:p>
        </p:txBody>
      </p:sp>
    </p:spTree>
    <p:extLst>
      <p:ext uri="{BB962C8B-B14F-4D97-AF65-F5344CB8AC3E}">
        <p14:creationId xmlns:p14="http://schemas.microsoft.com/office/powerpoint/2010/main" val="372098757"/>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89F173-6C21-43FD-9A2E-A434542594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BF5D132F-3386-429A-BBD8-9BA452106F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7306C52-0D7E-4193-BD22-C6F2177DD7B5}"/>
              </a:ext>
            </a:extLst>
          </p:cNvPr>
          <p:cNvSpPr>
            <a:spLocks noGrp="1"/>
          </p:cNvSpPr>
          <p:nvPr>
            <p:ph type="dt" sz="half" idx="10"/>
          </p:nvPr>
        </p:nvSpPr>
        <p:spPr/>
        <p:txBody>
          <a:bodyPr/>
          <a:lstStyle/>
          <a:p>
            <a:fld id="{7485E858-F803-4C63-8804-31C508C3B623}" type="datetimeFigureOut">
              <a:rPr lang="en-US" smtClean="0"/>
              <a:t>13-Apr-21</a:t>
            </a:fld>
            <a:endParaRPr lang="en-US"/>
          </a:p>
        </p:txBody>
      </p:sp>
      <p:sp>
        <p:nvSpPr>
          <p:cNvPr id="5" name="Footer Placeholder 4">
            <a:extLst>
              <a:ext uri="{FF2B5EF4-FFF2-40B4-BE49-F238E27FC236}">
                <a16:creationId xmlns="" xmlns:a16="http://schemas.microsoft.com/office/drawing/2014/main" id="{65C49E5B-8638-4E7F-B08C-9FF372938F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A658AC5-300A-4EB0-B5F5-8885C810CE8E}"/>
              </a:ext>
            </a:extLst>
          </p:cNvPr>
          <p:cNvSpPr>
            <a:spLocks noGrp="1"/>
          </p:cNvSpPr>
          <p:nvPr>
            <p:ph type="sldNum" sz="quarter" idx="12"/>
          </p:nvPr>
        </p:nvSpPr>
        <p:spPr/>
        <p:txBody>
          <a:bodyPr/>
          <a:lstStyle/>
          <a:p>
            <a:fld id="{BC9D12E6-B59E-425F-B9CB-18FB6454A332}" type="slidenum">
              <a:rPr lang="en-US" smtClean="0"/>
              <a:t>‹#›</a:t>
            </a:fld>
            <a:endParaRPr lang="en-US"/>
          </a:p>
        </p:txBody>
      </p:sp>
    </p:spTree>
    <p:extLst>
      <p:ext uri="{BB962C8B-B14F-4D97-AF65-F5344CB8AC3E}">
        <p14:creationId xmlns:p14="http://schemas.microsoft.com/office/powerpoint/2010/main" val="1680347452"/>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2232AB5-1604-4D2A-9C4E-6993A81818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BD03E0A-07F9-4DA5-810A-E7BFE3919D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17747B1-3D9C-49D7-8112-DF953F6DF527}"/>
              </a:ext>
            </a:extLst>
          </p:cNvPr>
          <p:cNvSpPr>
            <a:spLocks noGrp="1"/>
          </p:cNvSpPr>
          <p:nvPr>
            <p:ph type="dt" sz="half" idx="10"/>
          </p:nvPr>
        </p:nvSpPr>
        <p:spPr/>
        <p:txBody>
          <a:bodyPr/>
          <a:lstStyle/>
          <a:p>
            <a:fld id="{7485E858-F803-4C63-8804-31C508C3B623}" type="datetimeFigureOut">
              <a:rPr lang="en-US" smtClean="0"/>
              <a:t>13-Apr-21</a:t>
            </a:fld>
            <a:endParaRPr lang="en-US"/>
          </a:p>
        </p:txBody>
      </p:sp>
      <p:sp>
        <p:nvSpPr>
          <p:cNvPr id="5" name="Footer Placeholder 4">
            <a:extLst>
              <a:ext uri="{FF2B5EF4-FFF2-40B4-BE49-F238E27FC236}">
                <a16:creationId xmlns="" xmlns:a16="http://schemas.microsoft.com/office/drawing/2014/main" id="{6C53121E-857C-4BA0-9BA5-C84975A333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3B127F3-5D14-4C2B-BD2C-4DAD20F7D015}"/>
              </a:ext>
            </a:extLst>
          </p:cNvPr>
          <p:cNvSpPr>
            <a:spLocks noGrp="1"/>
          </p:cNvSpPr>
          <p:nvPr>
            <p:ph type="sldNum" sz="quarter" idx="12"/>
          </p:nvPr>
        </p:nvSpPr>
        <p:spPr/>
        <p:txBody>
          <a:bodyPr/>
          <a:lstStyle/>
          <a:p>
            <a:fld id="{BC9D12E6-B59E-425F-B9CB-18FB6454A332}" type="slidenum">
              <a:rPr lang="en-US" smtClean="0"/>
              <a:t>‹#›</a:t>
            </a:fld>
            <a:endParaRPr lang="en-US"/>
          </a:p>
        </p:txBody>
      </p:sp>
    </p:spTree>
    <p:extLst>
      <p:ext uri="{BB962C8B-B14F-4D97-AF65-F5344CB8AC3E}">
        <p14:creationId xmlns:p14="http://schemas.microsoft.com/office/powerpoint/2010/main" val="3698917070"/>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09DE1E-B470-404D-95B4-C2DB46038E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57088A7-5178-433F-8100-CEE1A3FDF8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D7DE040-78AD-46F9-8B79-D607F7B2ED80}"/>
              </a:ext>
            </a:extLst>
          </p:cNvPr>
          <p:cNvSpPr>
            <a:spLocks noGrp="1"/>
          </p:cNvSpPr>
          <p:nvPr>
            <p:ph type="dt" sz="half" idx="10"/>
          </p:nvPr>
        </p:nvSpPr>
        <p:spPr/>
        <p:txBody>
          <a:bodyPr/>
          <a:lstStyle/>
          <a:p>
            <a:fld id="{7485E858-F803-4C63-8804-31C508C3B623}" type="datetimeFigureOut">
              <a:rPr lang="en-US" smtClean="0"/>
              <a:t>13-Apr-21</a:t>
            </a:fld>
            <a:endParaRPr lang="en-US"/>
          </a:p>
        </p:txBody>
      </p:sp>
      <p:sp>
        <p:nvSpPr>
          <p:cNvPr id="5" name="Footer Placeholder 4">
            <a:extLst>
              <a:ext uri="{FF2B5EF4-FFF2-40B4-BE49-F238E27FC236}">
                <a16:creationId xmlns="" xmlns:a16="http://schemas.microsoft.com/office/drawing/2014/main" id="{387F9CB4-9599-4C84-8591-C29B8BB295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18AC020-0551-472B-832B-003621DD2737}"/>
              </a:ext>
            </a:extLst>
          </p:cNvPr>
          <p:cNvSpPr>
            <a:spLocks noGrp="1"/>
          </p:cNvSpPr>
          <p:nvPr>
            <p:ph type="sldNum" sz="quarter" idx="12"/>
          </p:nvPr>
        </p:nvSpPr>
        <p:spPr/>
        <p:txBody>
          <a:bodyPr/>
          <a:lstStyle/>
          <a:p>
            <a:fld id="{BC9D12E6-B59E-425F-B9CB-18FB6454A332}" type="slidenum">
              <a:rPr lang="en-US" smtClean="0"/>
              <a:t>‹#›</a:t>
            </a:fld>
            <a:endParaRPr lang="en-US"/>
          </a:p>
        </p:txBody>
      </p:sp>
    </p:spTree>
    <p:extLst>
      <p:ext uri="{BB962C8B-B14F-4D97-AF65-F5344CB8AC3E}">
        <p14:creationId xmlns:p14="http://schemas.microsoft.com/office/powerpoint/2010/main" val="1068825988"/>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3C2BDA-823E-4BAE-B89C-9C1FB783F3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BAA5854-DD76-4F9B-ADA5-5670B440D9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19D95E3-6CB8-478C-819F-9971CBAE72F6}"/>
              </a:ext>
            </a:extLst>
          </p:cNvPr>
          <p:cNvSpPr>
            <a:spLocks noGrp="1"/>
          </p:cNvSpPr>
          <p:nvPr>
            <p:ph type="dt" sz="half" idx="10"/>
          </p:nvPr>
        </p:nvSpPr>
        <p:spPr/>
        <p:txBody>
          <a:bodyPr/>
          <a:lstStyle/>
          <a:p>
            <a:fld id="{7485E858-F803-4C63-8804-31C508C3B623}" type="datetimeFigureOut">
              <a:rPr lang="en-US" smtClean="0"/>
              <a:t>13-Apr-21</a:t>
            </a:fld>
            <a:endParaRPr lang="en-US"/>
          </a:p>
        </p:txBody>
      </p:sp>
      <p:sp>
        <p:nvSpPr>
          <p:cNvPr id="5" name="Footer Placeholder 4">
            <a:extLst>
              <a:ext uri="{FF2B5EF4-FFF2-40B4-BE49-F238E27FC236}">
                <a16:creationId xmlns="" xmlns:a16="http://schemas.microsoft.com/office/drawing/2014/main" id="{C005A99A-E2DF-4BCF-861A-1DC91BFF09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580CA97-F16E-4FC6-983B-D308E042F086}"/>
              </a:ext>
            </a:extLst>
          </p:cNvPr>
          <p:cNvSpPr>
            <a:spLocks noGrp="1"/>
          </p:cNvSpPr>
          <p:nvPr>
            <p:ph type="sldNum" sz="quarter" idx="12"/>
          </p:nvPr>
        </p:nvSpPr>
        <p:spPr/>
        <p:txBody>
          <a:bodyPr/>
          <a:lstStyle/>
          <a:p>
            <a:fld id="{BC9D12E6-B59E-425F-B9CB-18FB6454A332}" type="slidenum">
              <a:rPr lang="en-US" smtClean="0"/>
              <a:t>‹#›</a:t>
            </a:fld>
            <a:endParaRPr lang="en-US"/>
          </a:p>
        </p:txBody>
      </p:sp>
    </p:spTree>
    <p:extLst>
      <p:ext uri="{BB962C8B-B14F-4D97-AF65-F5344CB8AC3E}">
        <p14:creationId xmlns:p14="http://schemas.microsoft.com/office/powerpoint/2010/main" val="2258422856"/>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C5AE93-AB94-4632-9041-7569475D3F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8ED2B5A-A077-4D7D-98E2-4C002E54B2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42A3DA0A-883F-4A6D-90AF-C68D06D5B0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756312B-3EAE-4264-9B44-3D321140E4AB}"/>
              </a:ext>
            </a:extLst>
          </p:cNvPr>
          <p:cNvSpPr>
            <a:spLocks noGrp="1"/>
          </p:cNvSpPr>
          <p:nvPr>
            <p:ph type="dt" sz="half" idx="10"/>
          </p:nvPr>
        </p:nvSpPr>
        <p:spPr/>
        <p:txBody>
          <a:bodyPr/>
          <a:lstStyle/>
          <a:p>
            <a:fld id="{7485E858-F803-4C63-8804-31C508C3B623}" type="datetimeFigureOut">
              <a:rPr lang="en-US" smtClean="0"/>
              <a:t>13-Apr-21</a:t>
            </a:fld>
            <a:endParaRPr lang="en-US"/>
          </a:p>
        </p:txBody>
      </p:sp>
      <p:sp>
        <p:nvSpPr>
          <p:cNvPr id="6" name="Footer Placeholder 5">
            <a:extLst>
              <a:ext uri="{FF2B5EF4-FFF2-40B4-BE49-F238E27FC236}">
                <a16:creationId xmlns="" xmlns:a16="http://schemas.microsoft.com/office/drawing/2014/main" id="{3BA992EA-61FB-4729-BBBB-3C54DE7527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FD985A4-CF71-4A51-8725-C700CE74B39C}"/>
              </a:ext>
            </a:extLst>
          </p:cNvPr>
          <p:cNvSpPr>
            <a:spLocks noGrp="1"/>
          </p:cNvSpPr>
          <p:nvPr>
            <p:ph type="sldNum" sz="quarter" idx="12"/>
          </p:nvPr>
        </p:nvSpPr>
        <p:spPr/>
        <p:txBody>
          <a:bodyPr/>
          <a:lstStyle/>
          <a:p>
            <a:fld id="{BC9D12E6-B59E-425F-B9CB-18FB6454A332}" type="slidenum">
              <a:rPr lang="en-US" smtClean="0"/>
              <a:t>‹#›</a:t>
            </a:fld>
            <a:endParaRPr lang="en-US"/>
          </a:p>
        </p:txBody>
      </p:sp>
    </p:spTree>
    <p:extLst>
      <p:ext uri="{BB962C8B-B14F-4D97-AF65-F5344CB8AC3E}">
        <p14:creationId xmlns:p14="http://schemas.microsoft.com/office/powerpoint/2010/main" val="3132381927"/>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376F5D-DF22-4A80-88CA-B432729A26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8107FF7-8057-4149-B885-68B2039FAE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7762CF6E-4514-4A22-8C5A-DC59AF7DE4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B6FEE5F-8789-46D9-B1FE-12528657C8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62664973-6954-46C1-A076-2AC3FADFBB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2072963E-B966-4821-9295-5185BFB36DFE}"/>
              </a:ext>
            </a:extLst>
          </p:cNvPr>
          <p:cNvSpPr>
            <a:spLocks noGrp="1"/>
          </p:cNvSpPr>
          <p:nvPr>
            <p:ph type="dt" sz="half" idx="10"/>
          </p:nvPr>
        </p:nvSpPr>
        <p:spPr/>
        <p:txBody>
          <a:bodyPr/>
          <a:lstStyle/>
          <a:p>
            <a:fld id="{7485E858-F803-4C63-8804-31C508C3B623}" type="datetimeFigureOut">
              <a:rPr lang="en-US" smtClean="0"/>
              <a:t>13-Apr-21</a:t>
            </a:fld>
            <a:endParaRPr lang="en-US"/>
          </a:p>
        </p:txBody>
      </p:sp>
      <p:sp>
        <p:nvSpPr>
          <p:cNvPr id="8" name="Footer Placeholder 7">
            <a:extLst>
              <a:ext uri="{FF2B5EF4-FFF2-40B4-BE49-F238E27FC236}">
                <a16:creationId xmlns="" xmlns:a16="http://schemas.microsoft.com/office/drawing/2014/main" id="{73257A9D-25A2-4645-B464-FEA6443D2D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DC887F5C-2115-47AD-BDDB-FF778B1FFE6C}"/>
              </a:ext>
            </a:extLst>
          </p:cNvPr>
          <p:cNvSpPr>
            <a:spLocks noGrp="1"/>
          </p:cNvSpPr>
          <p:nvPr>
            <p:ph type="sldNum" sz="quarter" idx="12"/>
          </p:nvPr>
        </p:nvSpPr>
        <p:spPr/>
        <p:txBody>
          <a:bodyPr/>
          <a:lstStyle/>
          <a:p>
            <a:fld id="{BC9D12E6-B59E-425F-B9CB-18FB6454A332}" type="slidenum">
              <a:rPr lang="en-US" smtClean="0"/>
              <a:t>‹#›</a:t>
            </a:fld>
            <a:endParaRPr lang="en-US"/>
          </a:p>
        </p:txBody>
      </p:sp>
    </p:spTree>
    <p:extLst>
      <p:ext uri="{BB962C8B-B14F-4D97-AF65-F5344CB8AC3E}">
        <p14:creationId xmlns:p14="http://schemas.microsoft.com/office/powerpoint/2010/main" val="1831983267"/>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831CE1-1D8A-4030-A252-D4318F772A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85B0348-5266-44F9-B398-35D7BB1AE7DE}"/>
              </a:ext>
            </a:extLst>
          </p:cNvPr>
          <p:cNvSpPr>
            <a:spLocks noGrp="1"/>
          </p:cNvSpPr>
          <p:nvPr>
            <p:ph type="dt" sz="half" idx="10"/>
          </p:nvPr>
        </p:nvSpPr>
        <p:spPr/>
        <p:txBody>
          <a:bodyPr/>
          <a:lstStyle/>
          <a:p>
            <a:fld id="{7485E858-F803-4C63-8804-31C508C3B623}" type="datetimeFigureOut">
              <a:rPr lang="en-US" smtClean="0"/>
              <a:t>13-Apr-21</a:t>
            </a:fld>
            <a:endParaRPr lang="en-US"/>
          </a:p>
        </p:txBody>
      </p:sp>
      <p:sp>
        <p:nvSpPr>
          <p:cNvPr id="4" name="Footer Placeholder 3">
            <a:extLst>
              <a:ext uri="{FF2B5EF4-FFF2-40B4-BE49-F238E27FC236}">
                <a16:creationId xmlns="" xmlns:a16="http://schemas.microsoft.com/office/drawing/2014/main" id="{595932A0-CBD7-4272-A236-B6C926EF20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1F7189E1-5E80-4E5B-8E0E-519B29251291}"/>
              </a:ext>
            </a:extLst>
          </p:cNvPr>
          <p:cNvSpPr>
            <a:spLocks noGrp="1"/>
          </p:cNvSpPr>
          <p:nvPr>
            <p:ph type="sldNum" sz="quarter" idx="12"/>
          </p:nvPr>
        </p:nvSpPr>
        <p:spPr/>
        <p:txBody>
          <a:bodyPr/>
          <a:lstStyle/>
          <a:p>
            <a:fld id="{BC9D12E6-B59E-425F-B9CB-18FB6454A332}" type="slidenum">
              <a:rPr lang="en-US" smtClean="0"/>
              <a:t>‹#›</a:t>
            </a:fld>
            <a:endParaRPr lang="en-US"/>
          </a:p>
        </p:txBody>
      </p:sp>
    </p:spTree>
    <p:extLst>
      <p:ext uri="{BB962C8B-B14F-4D97-AF65-F5344CB8AC3E}">
        <p14:creationId xmlns:p14="http://schemas.microsoft.com/office/powerpoint/2010/main" val="1984799404"/>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B036A6D-924A-4181-83BE-E169CE6B3751}"/>
              </a:ext>
            </a:extLst>
          </p:cNvPr>
          <p:cNvSpPr>
            <a:spLocks noGrp="1"/>
          </p:cNvSpPr>
          <p:nvPr>
            <p:ph type="dt" sz="half" idx="10"/>
          </p:nvPr>
        </p:nvSpPr>
        <p:spPr/>
        <p:txBody>
          <a:bodyPr/>
          <a:lstStyle/>
          <a:p>
            <a:fld id="{7485E858-F803-4C63-8804-31C508C3B623}" type="datetimeFigureOut">
              <a:rPr lang="en-US" smtClean="0"/>
              <a:t>13-Apr-21</a:t>
            </a:fld>
            <a:endParaRPr lang="en-US"/>
          </a:p>
        </p:txBody>
      </p:sp>
      <p:sp>
        <p:nvSpPr>
          <p:cNvPr id="3" name="Footer Placeholder 2">
            <a:extLst>
              <a:ext uri="{FF2B5EF4-FFF2-40B4-BE49-F238E27FC236}">
                <a16:creationId xmlns="" xmlns:a16="http://schemas.microsoft.com/office/drawing/2014/main" id="{1BD0D374-A4DC-4587-B8EC-DAF8D794AB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50185B0E-8E2F-4DC8-B346-81537638779F}"/>
              </a:ext>
            </a:extLst>
          </p:cNvPr>
          <p:cNvSpPr>
            <a:spLocks noGrp="1"/>
          </p:cNvSpPr>
          <p:nvPr>
            <p:ph type="sldNum" sz="quarter" idx="12"/>
          </p:nvPr>
        </p:nvSpPr>
        <p:spPr/>
        <p:txBody>
          <a:bodyPr/>
          <a:lstStyle/>
          <a:p>
            <a:fld id="{BC9D12E6-B59E-425F-B9CB-18FB6454A332}" type="slidenum">
              <a:rPr lang="en-US" smtClean="0"/>
              <a:t>‹#›</a:t>
            </a:fld>
            <a:endParaRPr lang="en-US"/>
          </a:p>
        </p:txBody>
      </p:sp>
    </p:spTree>
    <p:extLst>
      <p:ext uri="{BB962C8B-B14F-4D97-AF65-F5344CB8AC3E}">
        <p14:creationId xmlns:p14="http://schemas.microsoft.com/office/powerpoint/2010/main" val="1000581452"/>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E7C7C8-44FD-47CF-B0CD-3B07E6E8BA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9D0A2B79-EF44-47CF-A60F-D3832F3A96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C21533BA-1089-46CE-914D-8FB769C52F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3385746-1F11-4400-8D14-074350406F2E}"/>
              </a:ext>
            </a:extLst>
          </p:cNvPr>
          <p:cNvSpPr>
            <a:spLocks noGrp="1"/>
          </p:cNvSpPr>
          <p:nvPr>
            <p:ph type="dt" sz="half" idx="10"/>
          </p:nvPr>
        </p:nvSpPr>
        <p:spPr/>
        <p:txBody>
          <a:bodyPr/>
          <a:lstStyle/>
          <a:p>
            <a:fld id="{7485E858-F803-4C63-8804-31C508C3B623}" type="datetimeFigureOut">
              <a:rPr lang="en-US" smtClean="0"/>
              <a:t>13-Apr-21</a:t>
            </a:fld>
            <a:endParaRPr lang="en-US"/>
          </a:p>
        </p:txBody>
      </p:sp>
      <p:sp>
        <p:nvSpPr>
          <p:cNvPr id="6" name="Footer Placeholder 5">
            <a:extLst>
              <a:ext uri="{FF2B5EF4-FFF2-40B4-BE49-F238E27FC236}">
                <a16:creationId xmlns="" xmlns:a16="http://schemas.microsoft.com/office/drawing/2014/main" id="{4818CBFA-FF3E-4AB6-90BB-6EFD7AA656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489EED4-AB33-4944-ADD8-D026E991BE57}"/>
              </a:ext>
            </a:extLst>
          </p:cNvPr>
          <p:cNvSpPr>
            <a:spLocks noGrp="1"/>
          </p:cNvSpPr>
          <p:nvPr>
            <p:ph type="sldNum" sz="quarter" idx="12"/>
          </p:nvPr>
        </p:nvSpPr>
        <p:spPr/>
        <p:txBody>
          <a:bodyPr/>
          <a:lstStyle/>
          <a:p>
            <a:fld id="{BC9D12E6-B59E-425F-B9CB-18FB6454A332}" type="slidenum">
              <a:rPr lang="en-US" smtClean="0"/>
              <a:t>‹#›</a:t>
            </a:fld>
            <a:endParaRPr lang="en-US"/>
          </a:p>
        </p:txBody>
      </p:sp>
    </p:spTree>
    <p:extLst>
      <p:ext uri="{BB962C8B-B14F-4D97-AF65-F5344CB8AC3E}">
        <p14:creationId xmlns:p14="http://schemas.microsoft.com/office/powerpoint/2010/main" val="1856555376"/>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1C1B9B-117E-46D6-9152-6ED99DEA43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4936BEC6-1B94-452E-AD81-483AF350C3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5777F675-CCAE-4222-A3BC-6A1940F539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132BC14-F528-42A2-9B8E-68C4E918E6D1}"/>
              </a:ext>
            </a:extLst>
          </p:cNvPr>
          <p:cNvSpPr>
            <a:spLocks noGrp="1"/>
          </p:cNvSpPr>
          <p:nvPr>
            <p:ph type="dt" sz="half" idx="10"/>
          </p:nvPr>
        </p:nvSpPr>
        <p:spPr/>
        <p:txBody>
          <a:bodyPr/>
          <a:lstStyle/>
          <a:p>
            <a:fld id="{7485E858-F803-4C63-8804-31C508C3B623}" type="datetimeFigureOut">
              <a:rPr lang="en-US" smtClean="0"/>
              <a:t>13-Apr-21</a:t>
            </a:fld>
            <a:endParaRPr lang="en-US"/>
          </a:p>
        </p:txBody>
      </p:sp>
      <p:sp>
        <p:nvSpPr>
          <p:cNvPr id="6" name="Footer Placeholder 5">
            <a:extLst>
              <a:ext uri="{FF2B5EF4-FFF2-40B4-BE49-F238E27FC236}">
                <a16:creationId xmlns="" xmlns:a16="http://schemas.microsoft.com/office/drawing/2014/main" id="{1C3049BC-1A36-451B-A56F-1591AF7C1B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DE91BBB-F38C-468D-8E21-FE2C8D8EED73}"/>
              </a:ext>
            </a:extLst>
          </p:cNvPr>
          <p:cNvSpPr>
            <a:spLocks noGrp="1"/>
          </p:cNvSpPr>
          <p:nvPr>
            <p:ph type="sldNum" sz="quarter" idx="12"/>
          </p:nvPr>
        </p:nvSpPr>
        <p:spPr/>
        <p:txBody>
          <a:bodyPr/>
          <a:lstStyle/>
          <a:p>
            <a:fld id="{BC9D12E6-B59E-425F-B9CB-18FB6454A332}" type="slidenum">
              <a:rPr lang="en-US" smtClean="0"/>
              <a:t>‹#›</a:t>
            </a:fld>
            <a:endParaRPr lang="en-US"/>
          </a:p>
        </p:txBody>
      </p:sp>
    </p:spTree>
    <p:extLst>
      <p:ext uri="{BB962C8B-B14F-4D97-AF65-F5344CB8AC3E}">
        <p14:creationId xmlns:p14="http://schemas.microsoft.com/office/powerpoint/2010/main" val="1239324732"/>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53BEAD0-6631-4386-BDF4-6ABFD2610C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8F9983E0-DC37-4A63-A5E2-576B3C6D65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64AEBD1-5F87-4209-8B74-0F26DF6225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5E858-F803-4C63-8804-31C508C3B623}" type="datetimeFigureOut">
              <a:rPr lang="en-US" smtClean="0"/>
              <a:t>13-Apr-21</a:t>
            </a:fld>
            <a:endParaRPr lang="en-US"/>
          </a:p>
        </p:txBody>
      </p:sp>
      <p:sp>
        <p:nvSpPr>
          <p:cNvPr id="5" name="Footer Placeholder 4">
            <a:extLst>
              <a:ext uri="{FF2B5EF4-FFF2-40B4-BE49-F238E27FC236}">
                <a16:creationId xmlns="" xmlns:a16="http://schemas.microsoft.com/office/drawing/2014/main" id="{0A94B619-52A9-406B-8F59-F58DCE8792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7793BF2E-3101-4B5D-8DAA-BD89460C4A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9D12E6-B59E-425F-B9CB-18FB6454A332}" type="slidenum">
              <a:rPr lang="en-US" smtClean="0"/>
              <a:t>‹#›</a:t>
            </a:fld>
            <a:endParaRPr lang="en-US"/>
          </a:p>
        </p:txBody>
      </p:sp>
    </p:spTree>
    <p:extLst>
      <p:ext uri="{BB962C8B-B14F-4D97-AF65-F5344CB8AC3E}">
        <p14:creationId xmlns:p14="http://schemas.microsoft.com/office/powerpoint/2010/main" val="791666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18" Type="http://schemas.openxmlformats.org/officeDocument/2006/relationships/image" Target="../media/image17.svg"/><Relationship Id="rId3" Type="http://schemas.openxmlformats.org/officeDocument/2006/relationships/image" Target="../media/image2.gif"/><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2.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1.sv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jpeg"/><Relationship Id="rId9" Type="http://schemas.openxmlformats.org/officeDocument/2006/relationships/image" Target="../media/image13.sv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1.sv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jpeg"/><Relationship Id="rId9" Type="http://schemas.openxmlformats.org/officeDocument/2006/relationships/image" Target="../media/image13.sv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1.sv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jpeg"/><Relationship Id="rId9" Type="http://schemas.openxmlformats.org/officeDocument/2006/relationships/image" Target="../media/image13.sv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1.sv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jpeg"/><Relationship Id="rId9" Type="http://schemas.openxmlformats.org/officeDocument/2006/relationships/image" Target="../media/image13.sv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1.sv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jpeg"/><Relationship Id="rId9" Type="http://schemas.openxmlformats.org/officeDocument/2006/relationships/image" Target="../media/image13.sv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1.sv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jpeg"/><Relationship Id="rId9" Type="http://schemas.openxmlformats.org/officeDocument/2006/relationships/image" Target="../media/image13.svg"/><Relationship Id="rId1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1.sv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jpeg"/><Relationship Id="rId9" Type="http://schemas.openxmlformats.org/officeDocument/2006/relationships/image" Target="../media/image13.sv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1.sv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jpeg"/><Relationship Id="rId9" Type="http://schemas.openxmlformats.org/officeDocument/2006/relationships/image" Target="../media/image13.sv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1.sv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jpeg"/><Relationship Id="rId9" Type="http://schemas.openxmlformats.org/officeDocument/2006/relationships/image" Target="../media/image13.svg"/></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1.sv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jpeg"/><Relationship Id="rId9" Type="http://schemas.openxmlformats.org/officeDocument/2006/relationships/image" Target="../media/image13.svg"/><Relationship Id="rId14" Type="http://schemas.openxmlformats.org/officeDocument/2006/relationships/image" Target="../media/image19.jpe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png"/><Relationship Id="rId3" Type="http://schemas.openxmlformats.org/officeDocument/2006/relationships/image" Target="../media/image14.png"/><Relationship Id="rId7" Type="http://schemas.openxmlformats.org/officeDocument/2006/relationships/image" Target="../media/image3.jpeg"/><Relationship Id="rId12" Type="http://schemas.openxmlformats.org/officeDocument/2006/relationships/image" Target="../media/image13.svg"/><Relationship Id="rId2" Type="http://schemas.openxmlformats.org/officeDocument/2006/relationships/image" Target="../media/image5.png"/><Relationship Id="rId16" Type="http://schemas.openxmlformats.org/officeDocument/2006/relationships/image" Target="../media/image17.sv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11.png"/><Relationship Id="rId5" Type="http://schemas.openxmlformats.org/officeDocument/2006/relationships/image" Target="../media/image16.png"/><Relationship Id="rId15" Type="http://schemas.openxmlformats.org/officeDocument/2006/relationships/image" Target="../media/image13.png"/><Relationship Id="rId10" Type="http://schemas.openxmlformats.org/officeDocument/2006/relationships/image" Target="../media/image11.svg"/><Relationship Id="rId4" Type="http://schemas.openxmlformats.org/officeDocument/2006/relationships/image" Target="../media/image15.png"/><Relationship Id="rId9" Type="http://schemas.openxmlformats.org/officeDocument/2006/relationships/image" Target="../media/image10.png"/><Relationship Id="rId14" Type="http://schemas.openxmlformats.org/officeDocument/2006/relationships/image" Target="../media/image15.svg"/></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1.sv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4.png"/><Relationship Id="rId15" Type="http://schemas.openxmlformats.org/officeDocument/2006/relationships/hyperlink" Target="http://www.sgg.si/en/" TargetMode="External"/><Relationship Id="rId10" Type="http://schemas.openxmlformats.org/officeDocument/2006/relationships/image" Target="../media/image12.png"/><Relationship Id="rId4" Type="http://schemas.openxmlformats.org/officeDocument/2006/relationships/image" Target="../media/image3.jpeg"/><Relationship Id="rId9" Type="http://schemas.openxmlformats.org/officeDocument/2006/relationships/image" Target="../media/image13.svg"/><Relationship Id="rId14" Type="http://schemas.openxmlformats.org/officeDocument/2006/relationships/hyperlink" Target="https://www.pro-nzeb.ro/"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1.sv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4.png"/><Relationship Id="rId15" Type="http://schemas.openxmlformats.org/officeDocument/2006/relationships/hyperlink" Target="http://www.bioenergiadlaregionu.eu/" TargetMode="External"/><Relationship Id="rId10" Type="http://schemas.openxmlformats.org/officeDocument/2006/relationships/image" Target="../media/image12.png"/><Relationship Id="rId4" Type="http://schemas.openxmlformats.org/officeDocument/2006/relationships/image" Target="../media/image3.jpeg"/><Relationship Id="rId9" Type="http://schemas.openxmlformats.org/officeDocument/2006/relationships/image" Target="../media/image13.svg"/><Relationship Id="rId14" Type="http://schemas.openxmlformats.org/officeDocument/2006/relationships/hyperlink" Target="http://www.budowlanyklaster.pl/en/"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1.sv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jpeg"/><Relationship Id="rId9" Type="http://schemas.openxmlformats.org/officeDocument/2006/relationships/image" Target="../media/image13.svg"/><Relationship Id="rId14" Type="http://schemas.openxmlformats.org/officeDocument/2006/relationships/hyperlink" Target="http://www.dundjer.co.rs/"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1.sv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jpeg"/><Relationship Id="rId9" Type="http://schemas.openxmlformats.org/officeDocument/2006/relationships/image" Target="../media/image13.svg"/></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1.sv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jpeg"/><Relationship Id="rId9" Type="http://schemas.openxmlformats.org/officeDocument/2006/relationships/image" Target="../media/image13.svg"/></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1.sv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jpeg"/><Relationship Id="rId9" Type="http://schemas.openxmlformats.org/officeDocument/2006/relationships/image" Target="../media/image13.sv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1.sv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jpeg"/><Relationship Id="rId9" Type="http://schemas.openxmlformats.org/officeDocument/2006/relationships/image" Target="../media/image13.sv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1.sv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jpeg"/><Relationship Id="rId9"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1.sv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jpeg"/><Relationship Id="rId9" Type="http://schemas.openxmlformats.org/officeDocument/2006/relationships/image" Target="../media/image13.sv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1.sv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jpeg"/><Relationship Id="rId9" Type="http://schemas.openxmlformats.org/officeDocument/2006/relationships/image" Target="../media/image13.sv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1.sv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jpe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1.sv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jpeg"/><Relationship Id="rId9" Type="http://schemas.openxmlformats.org/officeDocument/2006/relationships/image" Target="../media/image13.sv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1.sv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jpeg"/><Relationship Id="rId9"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Rectangle 213">
            <a:extLst>
              <a:ext uri="{FF2B5EF4-FFF2-40B4-BE49-F238E27FC236}">
                <a16:creationId xmlns="" xmlns:a16="http://schemas.microsoft.com/office/drawing/2014/main" id="{0105ABAC-C72F-4806-8D24-CF5259A80DFD}"/>
              </a:ext>
            </a:extLst>
          </p:cNvPr>
          <p:cNvSpPr/>
          <p:nvPr/>
        </p:nvSpPr>
        <p:spPr>
          <a:xfrm>
            <a:off x="0" y="5600700"/>
            <a:ext cx="12192000" cy="1257300"/>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854EA804-DC7F-4D5E-99ED-B659AEDFBBFB}"/>
              </a:ext>
            </a:extLst>
          </p:cNvPr>
          <p:cNvSpPr>
            <a:spLocks noGrp="1"/>
          </p:cNvSpPr>
          <p:nvPr>
            <p:ph type="ctrTitle"/>
          </p:nvPr>
        </p:nvSpPr>
        <p:spPr>
          <a:xfrm>
            <a:off x="228285" y="1188651"/>
            <a:ext cx="5867715" cy="981283"/>
          </a:xfrm>
        </p:spPr>
        <p:txBody>
          <a:bodyPr>
            <a:noAutofit/>
          </a:bodyPr>
          <a:lstStyle/>
          <a:p>
            <a:pPr algn="l">
              <a:lnSpc>
                <a:spcPct val="100000"/>
              </a:lnSpc>
            </a:pPr>
            <a:r>
              <a:rPr lang="en-US" sz="8000" b="1" dirty="0"/>
              <a:t>SMART4NZEB</a:t>
            </a:r>
          </a:p>
        </p:txBody>
      </p:sp>
      <p:sp>
        <p:nvSpPr>
          <p:cNvPr id="3" name="Subtitle 2">
            <a:extLst>
              <a:ext uri="{FF2B5EF4-FFF2-40B4-BE49-F238E27FC236}">
                <a16:creationId xmlns="" xmlns:a16="http://schemas.microsoft.com/office/drawing/2014/main" id="{2A42E9FE-1C5A-4482-A0A5-C132335D6347}"/>
              </a:ext>
            </a:extLst>
          </p:cNvPr>
          <p:cNvSpPr>
            <a:spLocks noGrp="1"/>
          </p:cNvSpPr>
          <p:nvPr>
            <p:ph type="subTitle" idx="1"/>
          </p:nvPr>
        </p:nvSpPr>
        <p:spPr>
          <a:xfrm>
            <a:off x="228285" y="2338434"/>
            <a:ext cx="9144000" cy="1289384"/>
          </a:xfrm>
        </p:spPr>
        <p:txBody>
          <a:bodyPr>
            <a:noAutofit/>
          </a:bodyPr>
          <a:lstStyle/>
          <a:p>
            <a:pPr algn="l"/>
            <a:r>
              <a:rPr lang="en-GB" sz="3000" b="1" i="0" dirty="0">
                <a:solidFill>
                  <a:srgbClr val="3B3B3B"/>
                </a:solidFill>
                <a:effectLst/>
                <a:latin typeface="Fjalla One"/>
              </a:rPr>
              <a:t>S</a:t>
            </a:r>
            <a:r>
              <a:rPr lang="en-GB" sz="3000" b="0" i="0" dirty="0">
                <a:solidFill>
                  <a:srgbClr val="3B3B3B"/>
                </a:solidFill>
                <a:effectLst/>
                <a:latin typeface="Fjalla One"/>
              </a:rPr>
              <a:t>trengthening clusters </a:t>
            </a:r>
            <a:r>
              <a:rPr lang="en-GB" sz="3000" b="1" i="0" dirty="0">
                <a:solidFill>
                  <a:srgbClr val="3B3B3B"/>
                </a:solidFill>
                <a:effectLst/>
                <a:latin typeface="Fjalla One"/>
              </a:rPr>
              <a:t>M</a:t>
            </a:r>
            <a:r>
              <a:rPr lang="en-GB" sz="3000" b="0" i="0" dirty="0">
                <a:solidFill>
                  <a:srgbClr val="3B3B3B"/>
                </a:solidFill>
                <a:effectLst/>
                <a:latin typeface="Fjalla One"/>
              </a:rPr>
              <a:t>anagement </a:t>
            </a:r>
            <a:r>
              <a:rPr lang="en-GB" sz="3000" b="1" i="0" dirty="0">
                <a:solidFill>
                  <a:srgbClr val="3B3B3B"/>
                </a:solidFill>
                <a:effectLst/>
                <a:latin typeface="Fjalla One"/>
              </a:rPr>
              <a:t>A</a:t>
            </a:r>
            <a:r>
              <a:rPr lang="en-GB" sz="3000" b="0" i="0" dirty="0">
                <a:solidFill>
                  <a:srgbClr val="3B3B3B"/>
                </a:solidFill>
                <a:effectLst/>
                <a:latin typeface="Fjalla One"/>
              </a:rPr>
              <a:t>ctivities and </a:t>
            </a:r>
            <a:r>
              <a:rPr lang="en-GB" sz="3000" b="1" i="0" dirty="0">
                <a:solidFill>
                  <a:srgbClr val="3B3B3B"/>
                </a:solidFill>
                <a:effectLst/>
                <a:latin typeface="Fjalla One"/>
              </a:rPr>
              <a:t>R</a:t>
            </a:r>
            <a:r>
              <a:rPr lang="en-GB" sz="3000" b="0" i="0" dirty="0">
                <a:solidFill>
                  <a:srgbClr val="3B3B3B"/>
                </a:solidFill>
                <a:effectLst/>
                <a:latin typeface="Fjalla One"/>
              </a:rPr>
              <a:t>unning </a:t>
            </a:r>
            <a:r>
              <a:rPr lang="en-GB" sz="3000" b="1" i="0" dirty="0">
                <a:solidFill>
                  <a:srgbClr val="3B3B3B"/>
                </a:solidFill>
                <a:effectLst/>
                <a:latin typeface="Fjalla One"/>
              </a:rPr>
              <a:t>T</a:t>
            </a:r>
            <a:r>
              <a:rPr lang="en-GB" sz="3000" b="0" i="0" dirty="0">
                <a:solidFill>
                  <a:srgbClr val="3B3B3B"/>
                </a:solidFill>
                <a:effectLst/>
                <a:latin typeface="Fjalla One"/>
              </a:rPr>
              <a:t>rans-national </a:t>
            </a:r>
            <a:r>
              <a:rPr lang="sr-Latn-RS" sz="3000" b="1" i="0" dirty="0" smtClean="0">
                <a:solidFill>
                  <a:srgbClr val="3B3B3B"/>
                </a:solidFill>
                <a:effectLst/>
                <a:latin typeface="Fjalla One"/>
              </a:rPr>
              <a:t>4</a:t>
            </a:r>
            <a:r>
              <a:rPr lang="en-GB" sz="3000" b="0" i="0" dirty="0" smtClean="0">
                <a:solidFill>
                  <a:srgbClr val="3B3B3B"/>
                </a:solidFill>
                <a:effectLst/>
                <a:latin typeface="Fjalla One"/>
              </a:rPr>
              <a:t> </a:t>
            </a:r>
            <a:r>
              <a:rPr lang="en-GB" sz="3000" b="0" i="0" dirty="0">
                <a:solidFill>
                  <a:srgbClr val="3B3B3B"/>
                </a:solidFill>
                <a:effectLst/>
                <a:latin typeface="Fjalla One"/>
              </a:rPr>
              <a:t>implementation of </a:t>
            </a:r>
            <a:r>
              <a:rPr lang="en-GB" sz="3000" b="1" i="0" dirty="0">
                <a:solidFill>
                  <a:srgbClr val="3B3B3B"/>
                </a:solidFill>
                <a:effectLst/>
                <a:latin typeface="Fjalla One"/>
              </a:rPr>
              <a:t>n</a:t>
            </a:r>
            <a:r>
              <a:rPr lang="en-GB" sz="3000" b="0" i="0" dirty="0">
                <a:solidFill>
                  <a:srgbClr val="3B3B3B"/>
                </a:solidFill>
                <a:effectLst/>
                <a:latin typeface="Fjalla One"/>
              </a:rPr>
              <a:t>early </a:t>
            </a:r>
            <a:r>
              <a:rPr lang="en-GB" sz="3000" b="1" i="0" dirty="0">
                <a:solidFill>
                  <a:srgbClr val="3B3B3B"/>
                </a:solidFill>
                <a:effectLst/>
                <a:latin typeface="Fjalla One"/>
              </a:rPr>
              <a:t>Z</a:t>
            </a:r>
            <a:r>
              <a:rPr lang="en-GB" sz="3000" b="0" i="0" dirty="0">
                <a:solidFill>
                  <a:srgbClr val="3B3B3B"/>
                </a:solidFill>
                <a:effectLst/>
                <a:latin typeface="Fjalla One"/>
              </a:rPr>
              <a:t>ero </a:t>
            </a:r>
            <a:r>
              <a:rPr lang="en-GB" sz="3000" b="1" i="0" dirty="0">
                <a:solidFill>
                  <a:srgbClr val="3B3B3B"/>
                </a:solidFill>
                <a:effectLst/>
                <a:latin typeface="Fjalla One"/>
              </a:rPr>
              <a:t>E</a:t>
            </a:r>
            <a:r>
              <a:rPr lang="en-GB" sz="3000" b="0" i="0" dirty="0">
                <a:solidFill>
                  <a:srgbClr val="3B3B3B"/>
                </a:solidFill>
                <a:effectLst/>
                <a:latin typeface="Fjalla One"/>
              </a:rPr>
              <a:t>nergy </a:t>
            </a:r>
            <a:r>
              <a:rPr lang="en-GB" sz="3000" b="1" i="0" dirty="0">
                <a:solidFill>
                  <a:srgbClr val="3B3B3B"/>
                </a:solidFill>
                <a:effectLst/>
                <a:latin typeface="Fjalla One"/>
              </a:rPr>
              <a:t>B</a:t>
            </a:r>
            <a:r>
              <a:rPr lang="en-GB" sz="3000" b="0" i="0" dirty="0">
                <a:solidFill>
                  <a:srgbClr val="3B3B3B"/>
                </a:solidFill>
                <a:effectLst/>
                <a:latin typeface="Fjalla One"/>
              </a:rPr>
              <a:t>uildings</a:t>
            </a:r>
          </a:p>
        </p:txBody>
      </p:sp>
      <p:pic>
        <p:nvPicPr>
          <p:cNvPr id="6" name="Picture 5">
            <a:extLst>
              <a:ext uri="{FF2B5EF4-FFF2-40B4-BE49-F238E27FC236}">
                <a16:creationId xmlns="" xmlns:a16="http://schemas.microsoft.com/office/drawing/2014/main" id="{EF665CFA-0A6B-4E0D-B6BA-FD89243F2B2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23" t="4439" r="11339" b="-1"/>
          <a:stretch/>
        </p:blipFill>
        <p:spPr>
          <a:xfrm>
            <a:off x="9544632" y="9707"/>
            <a:ext cx="1154930" cy="1504892"/>
          </a:xfrm>
          <a:prstGeom prst="rect">
            <a:avLst/>
          </a:prstGeom>
        </p:spPr>
      </p:pic>
      <p:pic>
        <p:nvPicPr>
          <p:cNvPr id="7" name="Picture 6">
            <a:extLst>
              <a:ext uri="{FF2B5EF4-FFF2-40B4-BE49-F238E27FC236}">
                <a16:creationId xmlns="" xmlns:a16="http://schemas.microsoft.com/office/drawing/2014/main" id="{612EAA10-D64D-4E99-997E-7812F6B5A05B}"/>
              </a:ext>
            </a:extLst>
          </p:cNvPr>
          <p:cNvPicPr/>
          <p:nvPr/>
        </p:nvPicPr>
        <p:blipFill rotWithShape="1">
          <a:blip r:embed="rId3" cstate="print">
            <a:extLst>
              <a:ext uri="{28A0092B-C50C-407E-A947-70E740481C1C}">
                <a14:useLocalDpi xmlns:a14="http://schemas.microsoft.com/office/drawing/2010/main" val="0"/>
              </a:ext>
            </a:extLst>
          </a:blip>
          <a:srcRect l="7434"/>
          <a:stretch/>
        </p:blipFill>
        <p:spPr bwMode="auto">
          <a:xfrm>
            <a:off x="10845778" y="96330"/>
            <a:ext cx="1278775" cy="1381476"/>
          </a:xfrm>
          <a:prstGeom prst="rect">
            <a:avLst/>
          </a:prstGeom>
          <a:noFill/>
          <a:ln>
            <a:noFill/>
          </a:ln>
        </p:spPr>
      </p:pic>
      <p:pic>
        <p:nvPicPr>
          <p:cNvPr id="8" name="Picture 7">
            <a:extLst>
              <a:ext uri="{FF2B5EF4-FFF2-40B4-BE49-F238E27FC236}">
                <a16:creationId xmlns="" xmlns:a16="http://schemas.microsoft.com/office/drawing/2014/main" id="{90EB4499-790F-4626-A2C0-F3D41AA17B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300" y="5989670"/>
            <a:ext cx="1154930" cy="770279"/>
          </a:xfrm>
          <a:prstGeom prst="rect">
            <a:avLst/>
          </a:prstGeom>
        </p:spPr>
      </p:pic>
      <p:pic>
        <p:nvPicPr>
          <p:cNvPr id="16" name="Picture 8" descr="Polskie Stowarzyszenie Doradcze i Konsultingowe">
            <a:extLst>
              <a:ext uri="{FF2B5EF4-FFF2-40B4-BE49-F238E27FC236}">
                <a16:creationId xmlns="" xmlns:a16="http://schemas.microsoft.com/office/drawing/2014/main" id="{9D83B698-0786-4769-8E01-3FD421A2F5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2958" y="5994199"/>
            <a:ext cx="1636419" cy="65299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 xmlns:a16="http://schemas.microsoft.com/office/drawing/2014/main" id="{27425132-325C-48FB-8DEF-065DACFC69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00" y="11758"/>
            <a:ext cx="9493832" cy="581597"/>
          </a:xfrm>
          <a:prstGeom prst="rect">
            <a:avLst/>
          </a:prstGeom>
        </p:spPr>
      </p:pic>
      <p:sp>
        <p:nvSpPr>
          <p:cNvPr id="221" name="TextBox 220">
            <a:extLst>
              <a:ext uri="{FF2B5EF4-FFF2-40B4-BE49-F238E27FC236}">
                <a16:creationId xmlns="" xmlns:a16="http://schemas.microsoft.com/office/drawing/2014/main" id="{934C6CA3-C365-4F3A-8882-17FBBBFB8AD1}"/>
              </a:ext>
            </a:extLst>
          </p:cNvPr>
          <p:cNvSpPr txBox="1"/>
          <p:nvPr/>
        </p:nvSpPr>
        <p:spPr>
          <a:xfrm>
            <a:off x="4666077" y="5137962"/>
            <a:ext cx="5436970" cy="769441"/>
          </a:xfrm>
          <a:prstGeom prst="rect">
            <a:avLst/>
          </a:prstGeom>
          <a:solidFill>
            <a:schemeClr val="bg1">
              <a:lumMod val="95000"/>
            </a:schemeClr>
          </a:solidFill>
        </p:spPr>
        <p:txBody>
          <a:bodyPr wrap="square" rtlCol="0">
            <a:spAutoFit/>
          </a:bodyPr>
          <a:lstStyle/>
          <a:p>
            <a:r>
              <a:rPr lang="sr-Latn-RS" sz="4400" b="1" dirty="0" smtClean="0">
                <a:solidFill>
                  <a:srgbClr val="FF0000"/>
                </a:solidFill>
              </a:rPr>
              <a:t>Subotica, 23.04.2021.</a:t>
            </a:r>
            <a:endParaRPr lang="ro-RO" sz="4400" b="1" dirty="0">
              <a:solidFill>
                <a:srgbClr val="FF0000"/>
              </a:solidFill>
            </a:endParaRPr>
          </a:p>
        </p:txBody>
      </p:sp>
      <p:pic>
        <p:nvPicPr>
          <p:cNvPr id="223" name="Picture 222">
            <a:extLst>
              <a:ext uri="{FF2B5EF4-FFF2-40B4-BE49-F238E27FC236}">
                <a16:creationId xmlns="" xmlns:a16="http://schemas.microsoft.com/office/drawing/2014/main" id="{E622EA3A-70BF-4A11-A5B7-70CFFC77AC3E}"/>
              </a:ext>
            </a:extLst>
          </p:cNvPr>
          <p:cNvPicPr>
            <a:picLocks noChangeAspect="1"/>
          </p:cNvPicPr>
          <p:nvPr/>
        </p:nvPicPr>
        <p:blipFill>
          <a:blip r:embed="rId7"/>
          <a:stretch>
            <a:fillRect/>
          </a:stretch>
        </p:blipFill>
        <p:spPr>
          <a:xfrm>
            <a:off x="9493832" y="1456225"/>
            <a:ext cx="2596434" cy="826138"/>
          </a:xfrm>
          <a:prstGeom prst="rect">
            <a:avLst/>
          </a:prstGeom>
        </p:spPr>
      </p:pic>
      <p:sp>
        <p:nvSpPr>
          <p:cNvPr id="224" name="TextBox 223">
            <a:extLst>
              <a:ext uri="{FF2B5EF4-FFF2-40B4-BE49-F238E27FC236}">
                <a16:creationId xmlns="" xmlns:a16="http://schemas.microsoft.com/office/drawing/2014/main" id="{3B71DA61-E97A-4712-B8AF-37D8B2797AFB}"/>
              </a:ext>
            </a:extLst>
          </p:cNvPr>
          <p:cNvSpPr txBox="1"/>
          <p:nvPr/>
        </p:nvSpPr>
        <p:spPr>
          <a:xfrm>
            <a:off x="4627974" y="4730099"/>
            <a:ext cx="4394106" cy="365844"/>
          </a:xfrm>
          <a:prstGeom prst="rect">
            <a:avLst/>
          </a:prstGeom>
          <a:solidFill>
            <a:schemeClr val="bg1">
              <a:lumMod val="95000"/>
            </a:schemeClr>
          </a:solidFill>
        </p:spPr>
        <p:txBody>
          <a:bodyPr wrap="square" rtlCol="0" anchor="ctr">
            <a:spAutoFit/>
          </a:bodyPr>
          <a:lstStyle/>
          <a:p>
            <a:r>
              <a:rPr lang="sr-Latn-RS" sz="1800" b="1" dirty="0" smtClean="0">
                <a:solidFill>
                  <a:srgbClr val="FF0000"/>
                </a:solidFill>
              </a:rPr>
              <a:t>CONSTRUCTION CLUSTER DUNDJER - SERBIA</a:t>
            </a:r>
            <a:endParaRPr lang="en-US" dirty="0">
              <a:solidFill>
                <a:srgbClr val="FF0000"/>
              </a:solidFill>
            </a:endParaRPr>
          </a:p>
        </p:txBody>
      </p:sp>
      <p:pic>
        <p:nvPicPr>
          <p:cNvPr id="234" name="Picture 233">
            <a:extLst>
              <a:ext uri="{FF2B5EF4-FFF2-40B4-BE49-F238E27FC236}">
                <a16:creationId xmlns="" xmlns:a16="http://schemas.microsoft.com/office/drawing/2014/main" id="{0BB434F3-8537-4B9C-845A-283B4BCA452F}"/>
              </a:ext>
            </a:extLst>
          </p:cNvPr>
          <p:cNvPicPr>
            <a:picLocks noChangeAspect="1"/>
          </p:cNvPicPr>
          <p:nvPr/>
        </p:nvPicPr>
        <p:blipFill>
          <a:blip r:embed="rId8"/>
          <a:stretch>
            <a:fillRect/>
          </a:stretch>
        </p:blipFill>
        <p:spPr>
          <a:xfrm>
            <a:off x="9156998" y="2308299"/>
            <a:ext cx="2884836" cy="2787644"/>
          </a:xfrm>
          <a:prstGeom prst="rect">
            <a:avLst/>
          </a:prstGeom>
        </p:spPr>
      </p:pic>
      <p:sp>
        <p:nvSpPr>
          <p:cNvPr id="9" name="TextBox 8">
            <a:extLst>
              <a:ext uri="{FF2B5EF4-FFF2-40B4-BE49-F238E27FC236}">
                <a16:creationId xmlns="" xmlns:a16="http://schemas.microsoft.com/office/drawing/2014/main" id="{FB8CB6A8-B989-4CBB-AA25-5F087F105EA5}"/>
              </a:ext>
            </a:extLst>
          </p:cNvPr>
          <p:cNvSpPr txBox="1"/>
          <p:nvPr/>
        </p:nvSpPr>
        <p:spPr>
          <a:xfrm>
            <a:off x="208101" y="4009044"/>
            <a:ext cx="8808899" cy="553998"/>
          </a:xfrm>
          <a:prstGeom prst="rect">
            <a:avLst/>
          </a:prstGeom>
          <a:noFill/>
        </p:spPr>
        <p:txBody>
          <a:bodyPr wrap="square" rtlCol="0">
            <a:spAutoFit/>
          </a:bodyPr>
          <a:lstStyle/>
          <a:p>
            <a:pPr algn="just"/>
            <a:r>
              <a:rPr lang="en-GB" sz="1000" b="1" i="0" u="none" strike="noStrike" baseline="0" dirty="0" smtClean="0">
                <a:solidFill>
                  <a:srgbClr val="000000"/>
                </a:solidFill>
                <a:latin typeface="Calibri" panose="020F0502020204030204" pitchFamily="34" charset="0"/>
              </a:rPr>
              <a:t>Disclaimer</a:t>
            </a:r>
            <a:r>
              <a:rPr lang="en-GB" sz="1000" b="1" i="0" u="none" strike="noStrike" baseline="0" dirty="0">
                <a:solidFill>
                  <a:srgbClr val="000000"/>
                </a:solidFill>
                <a:latin typeface="Calibri" panose="020F0502020204030204" pitchFamily="34" charset="0"/>
              </a:rPr>
              <a:t>: </a:t>
            </a:r>
            <a:r>
              <a:rPr lang="en-GB" sz="1000" b="0" i="0" u="none" strike="noStrike" baseline="0" dirty="0">
                <a:solidFill>
                  <a:srgbClr val="000000"/>
                </a:solidFill>
                <a:latin typeface="Calibri" panose="020F0502020204030204" pitchFamily="34" charset="0"/>
              </a:rPr>
              <a:t>The content of this Document represents the views of the author only and is his/her sole responsibility; it cannot be considered to reflect the views of the European Commission and/or the Executive Agency for Small and Medium-sized Enterprises (EASME) or any other body of the European Union. The European Commission and the Agency do not accept any responsibility for use that may be made of the information it contains. </a:t>
            </a:r>
            <a:endParaRPr lang="en-US" sz="1000" dirty="0"/>
          </a:p>
        </p:txBody>
      </p:sp>
      <p:sp>
        <p:nvSpPr>
          <p:cNvPr id="24" name="TextBox 23">
            <a:extLst>
              <a:ext uri="{FF2B5EF4-FFF2-40B4-BE49-F238E27FC236}">
                <a16:creationId xmlns="" xmlns:a16="http://schemas.microsoft.com/office/drawing/2014/main" id="{73495DD5-5386-4755-B9F0-A1A0C1567740}"/>
              </a:ext>
            </a:extLst>
          </p:cNvPr>
          <p:cNvSpPr txBox="1"/>
          <p:nvPr/>
        </p:nvSpPr>
        <p:spPr>
          <a:xfrm>
            <a:off x="32247" y="233547"/>
            <a:ext cx="9835653" cy="584775"/>
          </a:xfrm>
          <a:prstGeom prst="rect">
            <a:avLst/>
          </a:prstGeom>
          <a:noFill/>
        </p:spPr>
        <p:txBody>
          <a:bodyPr wrap="square">
            <a:spAutoFit/>
          </a:bodyPr>
          <a:lstStyle/>
          <a:p>
            <a:pPr algn="l"/>
            <a:endParaRPr lang="en-US" sz="1200" b="0" i="0" u="none" strike="noStrike" baseline="0" dirty="0">
              <a:solidFill>
                <a:srgbClr val="000000"/>
              </a:solidFill>
              <a:latin typeface="Arial" panose="020B0604020202020204" pitchFamily="34" charset="0"/>
            </a:endParaRPr>
          </a:p>
          <a:p>
            <a:r>
              <a:rPr lang="en-GB" sz="1200" b="1" i="0" u="none" strike="noStrike" baseline="0" dirty="0">
                <a:solidFill>
                  <a:srgbClr val="000000"/>
                </a:solidFill>
                <a:latin typeface="Arial" panose="020B0604020202020204" pitchFamily="34" charset="0"/>
              </a:rPr>
              <a:t> </a:t>
            </a:r>
            <a:r>
              <a:rPr lang="en-GB" sz="2000" b="1" i="0" u="none" strike="noStrike" baseline="0" dirty="0">
                <a:solidFill>
                  <a:srgbClr val="000000"/>
                </a:solidFill>
                <a:latin typeface="Arial" panose="020B0604020202020204" pitchFamily="34" charset="0"/>
              </a:rPr>
              <a:t>This Project </a:t>
            </a:r>
            <a:r>
              <a:rPr lang="en-GB" sz="2000" b="1" i="0" u="none" strike="noStrike" baseline="0" dirty="0" smtClean="0">
                <a:solidFill>
                  <a:srgbClr val="000000"/>
                </a:solidFill>
                <a:latin typeface="Arial" panose="020B0604020202020204" pitchFamily="34" charset="0"/>
              </a:rPr>
              <a:t>was </a:t>
            </a:r>
            <a:r>
              <a:rPr lang="en-GB" sz="2000" b="1" i="0" u="none" strike="noStrike" baseline="0" dirty="0">
                <a:solidFill>
                  <a:srgbClr val="000000"/>
                </a:solidFill>
                <a:latin typeface="Arial" panose="020B0604020202020204" pitchFamily="34" charset="0"/>
              </a:rPr>
              <a:t>funded by the European Union’s COSME Programme</a:t>
            </a:r>
            <a:r>
              <a:rPr lang="en-GB" sz="1200" b="0" i="0" u="none" strike="noStrike" baseline="0" dirty="0">
                <a:solidFill>
                  <a:srgbClr val="000000"/>
                </a:solidFill>
                <a:latin typeface="Arial" panose="020B0604020202020204" pitchFamily="34" charset="0"/>
              </a:rPr>
              <a:t>. </a:t>
            </a:r>
            <a:endParaRPr lang="en-US" sz="1200" dirty="0"/>
          </a:p>
        </p:txBody>
      </p:sp>
      <p:pic>
        <p:nvPicPr>
          <p:cNvPr id="5" name="Picture 4">
            <a:extLst>
              <a:ext uri="{FF2B5EF4-FFF2-40B4-BE49-F238E27FC236}">
                <a16:creationId xmlns="" xmlns:a16="http://schemas.microsoft.com/office/drawing/2014/main" id="{996F6B5E-77B5-465A-B522-3E6B9B51AB29}"/>
              </a:ext>
            </a:extLst>
          </p:cNvPr>
          <p:cNvPicPr>
            <a:picLocks noChangeAspect="1"/>
          </p:cNvPicPr>
          <p:nvPr/>
        </p:nvPicPr>
        <p:blipFill>
          <a:blip r:embed="rId9"/>
          <a:stretch>
            <a:fillRect/>
          </a:stretch>
        </p:blipFill>
        <p:spPr>
          <a:xfrm>
            <a:off x="317462" y="4730099"/>
            <a:ext cx="2094296" cy="978357"/>
          </a:xfrm>
          <a:prstGeom prst="rect">
            <a:avLst/>
          </a:prstGeom>
        </p:spPr>
      </p:pic>
      <p:pic>
        <p:nvPicPr>
          <p:cNvPr id="13" name="Picture 12">
            <a:extLst>
              <a:ext uri="{FF2B5EF4-FFF2-40B4-BE49-F238E27FC236}">
                <a16:creationId xmlns="" xmlns:a16="http://schemas.microsoft.com/office/drawing/2014/main" id="{45292A15-60A9-4269-97CD-15DCF73934FF}"/>
              </a:ext>
            </a:extLst>
          </p:cNvPr>
          <p:cNvPicPr>
            <a:picLocks noChangeAspect="1"/>
          </p:cNvPicPr>
          <p:nvPr/>
        </p:nvPicPr>
        <p:blipFill>
          <a:blip r:embed="rId10"/>
          <a:stretch>
            <a:fillRect/>
          </a:stretch>
        </p:blipFill>
        <p:spPr>
          <a:xfrm>
            <a:off x="2411758" y="4730099"/>
            <a:ext cx="2094296" cy="962452"/>
          </a:xfrm>
          <a:prstGeom prst="rect">
            <a:avLst/>
          </a:prstGeom>
        </p:spPr>
      </p:pic>
      <p:pic>
        <p:nvPicPr>
          <p:cNvPr id="14" name="Graphic 13">
            <a:extLst>
              <a:ext uri="{FF2B5EF4-FFF2-40B4-BE49-F238E27FC236}">
                <a16:creationId xmlns="" xmlns:a16="http://schemas.microsoft.com/office/drawing/2014/main" id="{B9D24FA5-1A6E-41ED-A94A-5E3EC0A94A45}"/>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1900191" y="5945436"/>
            <a:ext cx="1697879" cy="836076"/>
          </a:xfrm>
          <a:prstGeom prst="rect">
            <a:avLst/>
          </a:prstGeom>
        </p:spPr>
      </p:pic>
      <p:pic>
        <p:nvPicPr>
          <p:cNvPr id="15" name="Graphic 14">
            <a:extLst>
              <a:ext uri="{FF2B5EF4-FFF2-40B4-BE49-F238E27FC236}">
                <a16:creationId xmlns="" xmlns:a16="http://schemas.microsoft.com/office/drawing/2014/main" id="{B8603BE6-97A6-44ED-950F-D448855C06AB}"/>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4116361" y="6087889"/>
            <a:ext cx="2115297" cy="551170"/>
          </a:xfrm>
          <a:prstGeom prst="rect">
            <a:avLst/>
          </a:prstGeom>
        </p:spPr>
      </p:pic>
      <p:pic>
        <p:nvPicPr>
          <p:cNvPr id="19" name="Graphic 18">
            <a:extLst>
              <a:ext uri="{FF2B5EF4-FFF2-40B4-BE49-F238E27FC236}">
                <a16:creationId xmlns="" xmlns:a16="http://schemas.microsoft.com/office/drawing/2014/main" id="{486417E2-8776-4F9A-BDBB-859F7F962867}"/>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8613339" y="6103413"/>
            <a:ext cx="2063061" cy="512480"/>
          </a:xfrm>
          <a:prstGeom prst="rect">
            <a:avLst/>
          </a:prstGeom>
        </p:spPr>
      </p:pic>
      <p:pic>
        <p:nvPicPr>
          <p:cNvPr id="20" name="Graphic 19">
            <a:extLst>
              <a:ext uri="{FF2B5EF4-FFF2-40B4-BE49-F238E27FC236}">
                <a16:creationId xmlns="" xmlns:a16="http://schemas.microsoft.com/office/drawing/2014/main" id="{E3BEDD12-E82A-484C-848A-D000ECEB026D}"/>
              </a:ext>
            </a:extLst>
          </p:cNvPr>
          <p:cNvPicPr>
            <a:picLocks noChangeAspect="1"/>
          </p:cNvPicPr>
          <p:nvPr/>
        </p:nvPicPr>
        <p:blipFill>
          <a:blip r:embed="rId17">
            <a:extLst>
              <a:ext uri="{96DAC541-7B7A-43D3-8B79-37D633B846F1}">
                <asvg:svgBlip xmlns="" xmlns:asvg="http://schemas.microsoft.com/office/drawing/2016/SVG/main" r:embed="rId18"/>
              </a:ext>
            </a:extLst>
          </a:blip>
          <a:stretch>
            <a:fillRect/>
          </a:stretch>
        </p:blipFill>
        <p:spPr>
          <a:xfrm>
            <a:off x="11194690" y="5785059"/>
            <a:ext cx="756010" cy="1015536"/>
          </a:xfrm>
          <a:prstGeom prst="rect">
            <a:avLst/>
          </a:prstGeom>
        </p:spPr>
      </p:pic>
    </p:spTree>
    <p:extLst>
      <p:ext uri="{BB962C8B-B14F-4D97-AF65-F5344CB8AC3E}">
        <p14:creationId xmlns:p14="http://schemas.microsoft.com/office/powerpoint/2010/main" val="3888531028"/>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Rectangle 213">
            <a:extLst>
              <a:ext uri="{FF2B5EF4-FFF2-40B4-BE49-F238E27FC236}">
                <a16:creationId xmlns="" xmlns:a16="http://schemas.microsoft.com/office/drawing/2014/main" id="{0105ABAC-C72F-4806-8D24-CF5259A80DFD}"/>
              </a:ext>
            </a:extLst>
          </p:cNvPr>
          <p:cNvSpPr/>
          <p:nvPr/>
        </p:nvSpPr>
        <p:spPr>
          <a:xfrm>
            <a:off x="0" y="5600700"/>
            <a:ext cx="12192000" cy="1257300"/>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 xmlns:a16="http://schemas.microsoft.com/office/drawing/2014/main" id="{27425132-325C-48FB-8DEF-065DACFC6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906" y="41402"/>
            <a:ext cx="10181094" cy="724987"/>
          </a:xfrm>
          <a:prstGeom prst="rect">
            <a:avLst/>
          </a:prstGeom>
        </p:spPr>
      </p:pic>
      <p:pic>
        <p:nvPicPr>
          <p:cNvPr id="14" name="Picture 13" descr="Logo&#10;&#10;Description automatically generated">
            <a:extLst>
              <a:ext uri="{FF2B5EF4-FFF2-40B4-BE49-F238E27FC236}">
                <a16:creationId xmlns="" xmlns:a16="http://schemas.microsoft.com/office/drawing/2014/main" id="{2BC852A1-8410-490C-ADD9-882EBFFBF3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742" b="24897"/>
          <a:stretch/>
        </p:blipFill>
        <p:spPr>
          <a:xfrm>
            <a:off x="57150" y="19050"/>
            <a:ext cx="2010906" cy="604839"/>
          </a:xfrm>
          <a:prstGeom prst="rect">
            <a:avLst/>
          </a:prstGeom>
        </p:spPr>
      </p:pic>
      <p:pic>
        <p:nvPicPr>
          <p:cNvPr id="15" name="Picture 14">
            <a:extLst>
              <a:ext uri="{FF2B5EF4-FFF2-40B4-BE49-F238E27FC236}">
                <a16:creationId xmlns="" xmlns:a16="http://schemas.microsoft.com/office/drawing/2014/main" id="{B145887D-0BC7-4BBD-B4ED-98C982C00D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300" y="5989670"/>
            <a:ext cx="1154930" cy="770279"/>
          </a:xfrm>
          <a:prstGeom prst="rect">
            <a:avLst/>
          </a:prstGeom>
        </p:spPr>
      </p:pic>
      <p:pic>
        <p:nvPicPr>
          <p:cNvPr id="19" name="Picture 8" descr="Polskie Stowarzyszenie Doradcze i Konsultingowe">
            <a:extLst>
              <a:ext uri="{FF2B5EF4-FFF2-40B4-BE49-F238E27FC236}">
                <a16:creationId xmlns="" xmlns:a16="http://schemas.microsoft.com/office/drawing/2014/main" id="{FA7C9F19-3A75-426C-BC79-69771154BC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2958" y="5994199"/>
            <a:ext cx="1636419" cy="652994"/>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a:extLst>
              <a:ext uri="{FF2B5EF4-FFF2-40B4-BE49-F238E27FC236}">
                <a16:creationId xmlns="" xmlns:a16="http://schemas.microsoft.com/office/drawing/2014/main" id="{5A89435E-37B4-463C-B8AB-7B6EC921AE31}"/>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900191" y="5945436"/>
            <a:ext cx="1697879" cy="836076"/>
          </a:xfrm>
          <a:prstGeom prst="rect">
            <a:avLst/>
          </a:prstGeom>
        </p:spPr>
      </p:pic>
      <p:pic>
        <p:nvPicPr>
          <p:cNvPr id="22" name="Graphic 21">
            <a:extLst>
              <a:ext uri="{FF2B5EF4-FFF2-40B4-BE49-F238E27FC236}">
                <a16:creationId xmlns="" xmlns:a16="http://schemas.microsoft.com/office/drawing/2014/main" id="{49F90937-9D24-4E59-91C0-01336EC71E10}"/>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4116361" y="6087889"/>
            <a:ext cx="2115297" cy="551170"/>
          </a:xfrm>
          <a:prstGeom prst="rect">
            <a:avLst/>
          </a:prstGeom>
        </p:spPr>
      </p:pic>
      <p:pic>
        <p:nvPicPr>
          <p:cNvPr id="23" name="Graphic 22">
            <a:extLst>
              <a:ext uri="{FF2B5EF4-FFF2-40B4-BE49-F238E27FC236}">
                <a16:creationId xmlns="" xmlns:a16="http://schemas.microsoft.com/office/drawing/2014/main" id="{B8A7F681-3B04-4E94-8AB4-5A31D7DCFFDA}"/>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8613339" y="6103413"/>
            <a:ext cx="2063061" cy="512480"/>
          </a:xfrm>
          <a:prstGeom prst="rect">
            <a:avLst/>
          </a:prstGeom>
        </p:spPr>
      </p:pic>
      <p:pic>
        <p:nvPicPr>
          <p:cNvPr id="24" name="Graphic 23">
            <a:extLst>
              <a:ext uri="{FF2B5EF4-FFF2-40B4-BE49-F238E27FC236}">
                <a16:creationId xmlns="" xmlns:a16="http://schemas.microsoft.com/office/drawing/2014/main" id="{1BD3A085-93C6-406E-9FEA-D15D207E303B}"/>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1194690" y="5785059"/>
            <a:ext cx="756010" cy="1015536"/>
          </a:xfrm>
          <a:prstGeom prst="rect">
            <a:avLst/>
          </a:prstGeom>
        </p:spPr>
      </p:pic>
      <p:sp>
        <p:nvSpPr>
          <p:cNvPr id="16" name="TextBox 15">
            <a:extLst>
              <a:ext uri="{FF2B5EF4-FFF2-40B4-BE49-F238E27FC236}">
                <a16:creationId xmlns="" xmlns:a16="http://schemas.microsoft.com/office/drawing/2014/main" id="{1AD10FF2-9B08-4B5C-983D-B15ED49B7F93}"/>
              </a:ext>
            </a:extLst>
          </p:cNvPr>
          <p:cNvSpPr txBox="1"/>
          <p:nvPr/>
        </p:nvSpPr>
        <p:spPr>
          <a:xfrm>
            <a:off x="196850" y="5472085"/>
            <a:ext cx="11798300" cy="400110"/>
          </a:xfrm>
          <a:prstGeom prst="rect">
            <a:avLst/>
          </a:prstGeom>
          <a:noFill/>
        </p:spPr>
        <p:txBody>
          <a:bodyPr wrap="square" rtlCol="0">
            <a:spAutoFit/>
          </a:bodyPr>
          <a:lstStyle/>
          <a:p>
            <a:pPr algn="just"/>
            <a:r>
              <a:rPr lang="en-GB" sz="1000" b="1" i="0" u="none" strike="noStrike" baseline="0" dirty="0" smtClean="0">
                <a:solidFill>
                  <a:srgbClr val="000000"/>
                </a:solidFill>
                <a:latin typeface="Calibri" panose="020F0502020204030204" pitchFamily="34" charset="0"/>
              </a:rPr>
              <a:t>Disclaimer</a:t>
            </a:r>
            <a:r>
              <a:rPr lang="en-GB" sz="1000" b="1" i="0" u="none" strike="noStrike" baseline="0" dirty="0">
                <a:solidFill>
                  <a:srgbClr val="000000"/>
                </a:solidFill>
                <a:latin typeface="Calibri" panose="020F0502020204030204" pitchFamily="34" charset="0"/>
              </a:rPr>
              <a:t>: </a:t>
            </a:r>
            <a:r>
              <a:rPr lang="en-GB" sz="1000" b="0" i="0" u="none" strike="noStrike" baseline="0" dirty="0">
                <a:solidFill>
                  <a:srgbClr val="000000"/>
                </a:solidFill>
                <a:latin typeface="Calibri" panose="020F0502020204030204" pitchFamily="34" charset="0"/>
              </a:rPr>
              <a:t>The content of this Document represents the views of the author only and is his/her sole responsibility; it cannot be considered to reflect the views of the European Commission and/or the Executive Agency for Small and Medium-sized Enterprises (EASME) or any other body of the European Union. The European Commission and the Agency do not accept any responsibility for use that may be made of the information it contains. </a:t>
            </a:r>
            <a:endParaRPr lang="en-US" sz="1000" dirty="0"/>
          </a:p>
        </p:txBody>
      </p:sp>
      <p:sp>
        <p:nvSpPr>
          <p:cNvPr id="17" name="TextBox 16">
            <a:extLst>
              <a:ext uri="{FF2B5EF4-FFF2-40B4-BE49-F238E27FC236}">
                <a16:creationId xmlns="" xmlns:a16="http://schemas.microsoft.com/office/drawing/2014/main" id="{3CA0DE63-B4EB-41B4-9B24-809A94C329E0}"/>
              </a:ext>
            </a:extLst>
          </p:cNvPr>
          <p:cNvSpPr txBox="1"/>
          <p:nvPr/>
        </p:nvSpPr>
        <p:spPr>
          <a:xfrm>
            <a:off x="8613339" y="59859"/>
            <a:ext cx="2514600" cy="523220"/>
          </a:xfrm>
          <a:prstGeom prst="rect">
            <a:avLst/>
          </a:prstGeom>
          <a:noFill/>
        </p:spPr>
        <p:txBody>
          <a:bodyPr wrap="square" rtlCol="0">
            <a:spAutoFit/>
          </a:bodyPr>
          <a:lstStyle/>
          <a:p>
            <a:pPr algn="ctr"/>
            <a:r>
              <a:rPr lang="sr-Latn-RS" sz="2800" b="1" dirty="0" smtClean="0">
                <a:solidFill>
                  <a:schemeClr val="bg1"/>
                </a:solidFill>
                <a:effectLst>
                  <a:outerShdw blurRad="38100" dist="38100" dir="2700000" algn="tl">
                    <a:srgbClr val="000000">
                      <a:alpha val="43137"/>
                    </a:srgbClr>
                  </a:outerShdw>
                </a:effectLst>
              </a:rPr>
              <a:t>n</a:t>
            </a:r>
            <a:r>
              <a:rPr lang="en-US" sz="2800" b="1" dirty="0" smtClean="0">
                <a:solidFill>
                  <a:schemeClr val="bg1"/>
                </a:solidFill>
                <a:effectLst>
                  <a:outerShdw blurRad="38100" dist="38100" dir="2700000" algn="tl">
                    <a:srgbClr val="000000">
                      <a:alpha val="43137"/>
                    </a:srgbClr>
                  </a:outerShdw>
                </a:effectLst>
              </a:rPr>
              <a:t>Z</a:t>
            </a:r>
            <a:r>
              <a:rPr lang="sr-Latn-RS" sz="2800" b="1" dirty="0" smtClean="0">
                <a:solidFill>
                  <a:schemeClr val="bg1"/>
                </a:solidFill>
                <a:effectLst>
                  <a:outerShdw blurRad="38100" dist="38100" dir="2700000" algn="tl">
                    <a:srgbClr val="000000">
                      <a:alpha val="43137"/>
                    </a:srgbClr>
                  </a:outerShdw>
                </a:effectLst>
              </a:rPr>
              <a:t>EB</a:t>
            </a:r>
            <a:r>
              <a:rPr lang="en-US" sz="2800" b="1" dirty="0" smtClean="0">
                <a:solidFill>
                  <a:schemeClr val="bg1"/>
                </a:solidFill>
                <a:effectLst>
                  <a:outerShdw blurRad="38100" dist="38100" dir="2700000" algn="tl">
                    <a:srgbClr val="000000">
                      <a:alpha val="43137"/>
                    </a:srgbClr>
                  </a:outerShdw>
                </a:effectLst>
              </a:rPr>
              <a:t> in Serbia</a:t>
            </a:r>
            <a:endParaRPr lang="ro-RO" sz="2800" b="1"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44450" y="484999"/>
            <a:ext cx="12236450" cy="5509200"/>
          </a:xfrm>
          <a:prstGeom prst="rect">
            <a:avLst/>
          </a:prstGeom>
        </p:spPr>
        <p:txBody>
          <a:bodyPr wrap="square">
            <a:spAutoFit/>
          </a:bodyPr>
          <a:lstStyle/>
          <a:p>
            <a:r>
              <a:rPr lang="en-US" sz="3200" dirty="0"/>
              <a:t>The action of communication and dissemination of results will be developed in accordance with a common platform and will be adapted for implementation in each country or region, according to specific objectives, which are:</a:t>
            </a:r>
          </a:p>
          <a:p>
            <a:r>
              <a:rPr lang="en-US" sz="3200" dirty="0" smtClean="0"/>
              <a:t>-Promote </a:t>
            </a:r>
            <a:r>
              <a:rPr lang="en-US" sz="3200" dirty="0"/>
              <a:t>training programs to increase the interest of target groups and ensure their sustainability upon completion of the project.</a:t>
            </a:r>
          </a:p>
          <a:p>
            <a:r>
              <a:rPr lang="en-US" sz="3200" dirty="0" smtClean="0"/>
              <a:t>-Increase </a:t>
            </a:r>
            <a:r>
              <a:rPr lang="en-US" sz="3200" dirty="0"/>
              <a:t>awareness of improved / developed cluster strategies and partnerships created within the project to use the results.</a:t>
            </a:r>
          </a:p>
          <a:p>
            <a:r>
              <a:rPr lang="en-US" sz="3200" dirty="0" smtClean="0"/>
              <a:t>-Increase </a:t>
            </a:r>
            <a:r>
              <a:rPr lang="en-US" sz="3200" dirty="0"/>
              <a:t>interest in the </a:t>
            </a:r>
            <a:r>
              <a:rPr lang="en-US" sz="3200" dirty="0" err="1"/>
              <a:t>ClusterXchange</a:t>
            </a:r>
            <a:r>
              <a:rPr lang="en-US" sz="3200" dirty="0"/>
              <a:t> Program by promoting its benefits in order to achieve the participation of the maximum number of candidates.</a:t>
            </a:r>
            <a:r>
              <a:rPr lang="sr-Latn-CS" sz="3200" dirty="0" smtClean="0"/>
              <a:t> </a:t>
            </a:r>
            <a:endParaRPr lang="en-US" sz="3200" dirty="0"/>
          </a:p>
        </p:txBody>
      </p:sp>
    </p:spTree>
    <p:extLst>
      <p:ext uri="{BB962C8B-B14F-4D97-AF65-F5344CB8AC3E}">
        <p14:creationId xmlns:p14="http://schemas.microsoft.com/office/powerpoint/2010/main" val="4069735679"/>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Rectangle 213">
            <a:extLst>
              <a:ext uri="{FF2B5EF4-FFF2-40B4-BE49-F238E27FC236}">
                <a16:creationId xmlns="" xmlns:a16="http://schemas.microsoft.com/office/drawing/2014/main" id="{0105ABAC-C72F-4806-8D24-CF5259A80DFD}"/>
              </a:ext>
            </a:extLst>
          </p:cNvPr>
          <p:cNvSpPr/>
          <p:nvPr/>
        </p:nvSpPr>
        <p:spPr>
          <a:xfrm>
            <a:off x="0" y="5600700"/>
            <a:ext cx="12192000" cy="1257300"/>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 xmlns:a16="http://schemas.microsoft.com/office/drawing/2014/main" id="{27425132-325C-48FB-8DEF-065DACFC6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906" y="41402"/>
            <a:ext cx="10181094" cy="724987"/>
          </a:xfrm>
          <a:prstGeom prst="rect">
            <a:avLst/>
          </a:prstGeom>
        </p:spPr>
      </p:pic>
      <p:pic>
        <p:nvPicPr>
          <p:cNvPr id="14" name="Picture 13" descr="Logo&#10;&#10;Description automatically generated">
            <a:extLst>
              <a:ext uri="{FF2B5EF4-FFF2-40B4-BE49-F238E27FC236}">
                <a16:creationId xmlns="" xmlns:a16="http://schemas.microsoft.com/office/drawing/2014/main" id="{2BC852A1-8410-490C-ADD9-882EBFFBF3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742" b="24897"/>
          <a:stretch/>
        </p:blipFill>
        <p:spPr>
          <a:xfrm>
            <a:off x="57150" y="19050"/>
            <a:ext cx="2010906" cy="604839"/>
          </a:xfrm>
          <a:prstGeom prst="rect">
            <a:avLst/>
          </a:prstGeom>
        </p:spPr>
      </p:pic>
      <p:pic>
        <p:nvPicPr>
          <p:cNvPr id="15" name="Picture 14">
            <a:extLst>
              <a:ext uri="{FF2B5EF4-FFF2-40B4-BE49-F238E27FC236}">
                <a16:creationId xmlns="" xmlns:a16="http://schemas.microsoft.com/office/drawing/2014/main" id="{B145887D-0BC7-4BBD-B4ED-98C982C00D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300" y="5989670"/>
            <a:ext cx="1154930" cy="770279"/>
          </a:xfrm>
          <a:prstGeom prst="rect">
            <a:avLst/>
          </a:prstGeom>
        </p:spPr>
      </p:pic>
      <p:pic>
        <p:nvPicPr>
          <p:cNvPr id="19" name="Picture 8" descr="Polskie Stowarzyszenie Doradcze i Konsultingowe">
            <a:extLst>
              <a:ext uri="{FF2B5EF4-FFF2-40B4-BE49-F238E27FC236}">
                <a16:creationId xmlns="" xmlns:a16="http://schemas.microsoft.com/office/drawing/2014/main" id="{FA7C9F19-3A75-426C-BC79-69771154BC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2958" y="5994199"/>
            <a:ext cx="1636419" cy="652994"/>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a:extLst>
              <a:ext uri="{FF2B5EF4-FFF2-40B4-BE49-F238E27FC236}">
                <a16:creationId xmlns="" xmlns:a16="http://schemas.microsoft.com/office/drawing/2014/main" id="{5A89435E-37B4-463C-B8AB-7B6EC921AE31}"/>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900191" y="5945436"/>
            <a:ext cx="1697879" cy="836076"/>
          </a:xfrm>
          <a:prstGeom prst="rect">
            <a:avLst/>
          </a:prstGeom>
        </p:spPr>
      </p:pic>
      <p:pic>
        <p:nvPicPr>
          <p:cNvPr id="22" name="Graphic 21">
            <a:extLst>
              <a:ext uri="{FF2B5EF4-FFF2-40B4-BE49-F238E27FC236}">
                <a16:creationId xmlns="" xmlns:a16="http://schemas.microsoft.com/office/drawing/2014/main" id="{49F90937-9D24-4E59-91C0-01336EC71E10}"/>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4116361" y="6087889"/>
            <a:ext cx="2115297" cy="551170"/>
          </a:xfrm>
          <a:prstGeom prst="rect">
            <a:avLst/>
          </a:prstGeom>
        </p:spPr>
      </p:pic>
      <p:pic>
        <p:nvPicPr>
          <p:cNvPr id="23" name="Graphic 22">
            <a:extLst>
              <a:ext uri="{FF2B5EF4-FFF2-40B4-BE49-F238E27FC236}">
                <a16:creationId xmlns="" xmlns:a16="http://schemas.microsoft.com/office/drawing/2014/main" id="{B8A7F681-3B04-4E94-8AB4-5A31D7DCFFDA}"/>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8613339" y="6103413"/>
            <a:ext cx="2063061" cy="512480"/>
          </a:xfrm>
          <a:prstGeom prst="rect">
            <a:avLst/>
          </a:prstGeom>
        </p:spPr>
      </p:pic>
      <p:pic>
        <p:nvPicPr>
          <p:cNvPr id="24" name="Graphic 23">
            <a:extLst>
              <a:ext uri="{FF2B5EF4-FFF2-40B4-BE49-F238E27FC236}">
                <a16:creationId xmlns="" xmlns:a16="http://schemas.microsoft.com/office/drawing/2014/main" id="{1BD3A085-93C6-406E-9FEA-D15D207E303B}"/>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1194690" y="5785059"/>
            <a:ext cx="756010" cy="1015536"/>
          </a:xfrm>
          <a:prstGeom prst="rect">
            <a:avLst/>
          </a:prstGeom>
        </p:spPr>
      </p:pic>
      <p:sp>
        <p:nvSpPr>
          <p:cNvPr id="16" name="TextBox 15">
            <a:extLst>
              <a:ext uri="{FF2B5EF4-FFF2-40B4-BE49-F238E27FC236}">
                <a16:creationId xmlns="" xmlns:a16="http://schemas.microsoft.com/office/drawing/2014/main" id="{1AD10FF2-9B08-4B5C-983D-B15ED49B7F93}"/>
              </a:ext>
            </a:extLst>
          </p:cNvPr>
          <p:cNvSpPr txBox="1"/>
          <p:nvPr/>
        </p:nvSpPr>
        <p:spPr>
          <a:xfrm>
            <a:off x="196850" y="5472085"/>
            <a:ext cx="11798300" cy="400110"/>
          </a:xfrm>
          <a:prstGeom prst="rect">
            <a:avLst/>
          </a:prstGeom>
          <a:noFill/>
        </p:spPr>
        <p:txBody>
          <a:bodyPr wrap="square" rtlCol="0">
            <a:spAutoFit/>
          </a:bodyPr>
          <a:lstStyle/>
          <a:p>
            <a:pPr algn="just"/>
            <a:r>
              <a:rPr lang="en-GB" sz="1000" b="1" i="0" u="none" strike="noStrike" baseline="0" dirty="0" smtClean="0">
                <a:solidFill>
                  <a:srgbClr val="000000"/>
                </a:solidFill>
                <a:latin typeface="Calibri" panose="020F0502020204030204" pitchFamily="34" charset="0"/>
              </a:rPr>
              <a:t>Disclaimer</a:t>
            </a:r>
            <a:r>
              <a:rPr lang="en-GB" sz="1000" b="1" i="0" u="none" strike="noStrike" baseline="0" dirty="0">
                <a:solidFill>
                  <a:srgbClr val="000000"/>
                </a:solidFill>
                <a:latin typeface="Calibri" panose="020F0502020204030204" pitchFamily="34" charset="0"/>
              </a:rPr>
              <a:t>: </a:t>
            </a:r>
            <a:r>
              <a:rPr lang="en-GB" sz="1000" b="0" i="0" u="none" strike="noStrike" baseline="0" dirty="0">
                <a:solidFill>
                  <a:srgbClr val="000000"/>
                </a:solidFill>
                <a:latin typeface="Calibri" panose="020F0502020204030204" pitchFamily="34" charset="0"/>
              </a:rPr>
              <a:t>The content of this Document represents the views of the author only and is his/her sole responsibility; it cannot be considered to reflect the views of the European Commission and/or the Executive Agency for Small and Medium-sized Enterprises (EASME) or any other body of the European Union. The European Commission and the Agency do not accept any responsibility for use that may be made of the information it contains. </a:t>
            </a:r>
            <a:endParaRPr lang="en-US" sz="1000" dirty="0"/>
          </a:p>
        </p:txBody>
      </p:sp>
      <p:sp>
        <p:nvSpPr>
          <p:cNvPr id="17" name="TextBox 16">
            <a:extLst>
              <a:ext uri="{FF2B5EF4-FFF2-40B4-BE49-F238E27FC236}">
                <a16:creationId xmlns="" xmlns:a16="http://schemas.microsoft.com/office/drawing/2014/main" id="{3CA0DE63-B4EB-41B4-9B24-809A94C329E0}"/>
              </a:ext>
            </a:extLst>
          </p:cNvPr>
          <p:cNvSpPr txBox="1"/>
          <p:nvPr/>
        </p:nvSpPr>
        <p:spPr>
          <a:xfrm>
            <a:off x="8613339" y="59859"/>
            <a:ext cx="2514600" cy="523220"/>
          </a:xfrm>
          <a:prstGeom prst="rect">
            <a:avLst/>
          </a:prstGeom>
          <a:noFill/>
        </p:spPr>
        <p:txBody>
          <a:bodyPr wrap="square" rtlCol="0">
            <a:spAutoFit/>
          </a:bodyPr>
          <a:lstStyle/>
          <a:p>
            <a:pPr algn="ctr"/>
            <a:r>
              <a:rPr lang="sr-Latn-RS" sz="2800" b="1" dirty="0" smtClean="0">
                <a:solidFill>
                  <a:schemeClr val="bg1"/>
                </a:solidFill>
                <a:effectLst>
                  <a:outerShdw blurRad="38100" dist="38100" dir="2700000" algn="tl">
                    <a:srgbClr val="000000">
                      <a:alpha val="43137"/>
                    </a:srgbClr>
                  </a:outerShdw>
                </a:effectLst>
              </a:rPr>
              <a:t>n</a:t>
            </a:r>
            <a:r>
              <a:rPr lang="en-US" sz="2800" b="1" dirty="0" smtClean="0">
                <a:solidFill>
                  <a:schemeClr val="bg1"/>
                </a:solidFill>
                <a:effectLst>
                  <a:outerShdw blurRad="38100" dist="38100" dir="2700000" algn="tl">
                    <a:srgbClr val="000000">
                      <a:alpha val="43137"/>
                    </a:srgbClr>
                  </a:outerShdw>
                </a:effectLst>
              </a:rPr>
              <a:t>Z</a:t>
            </a:r>
            <a:r>
              <a:rPr lang="sr-Latn-RS" sz="2800" b="1" dirty="0" smtClean="0">
                <a:solidFill>
                  <a:schemeClr val="bg1"/>
                </a:solidFill>
                <a:effectLst>
                  <a:outerShdw blurRad="38100" dist="38100" dir="2700000" algn="tl">
                    <a:srgbClr val="000000">
                      <a:alpha val="43137"/>
                    </a:srgbClr>
                  </a:outerShdw>
                </a:effectLst>
              </a:rPr>
              <a:t>EB</a:t>
            </a:r>
            <a:r>
              <a:rPr lang="en-US" sz="2800" b="1" dirty="0" smtClean="0">
                <a:solidFill>
                  <a:schemeClr val="bg1"/>
                </a:solidFill>
                <a:effectLst>
                  <a:outerShdw blurRad="38100" dist="38100" dir="2700000" algn="tl">
                    <a:srgbClr val="000000">
                      <a:alpha val="43137"/>
                    </a:srgbClr>
                  </a:outerShdw>
                </a:effectLst>
              </a:rPr>
              <a:t> in Serbia</a:t>
            </a:r>
            <a:endParaRPr lang="ro-RO" sz="2800" b="1"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94008" y="438837"/>
            <a:ext cx="12097991" cy="5170646"/>
          </a:xfrm>
          <a:prstGeom prst="rect">
            <a:avLst/>
          </a:prstGeom>
        </p:spPr>
        <p:txBody>
          <a:bodyPr wrap="square">
            <a:spAutoFit/>
          </a:bodyPr>
          <a:lstStyle/>
          <a:p>
            <a:pPr marL="339725" lvl="0" indent="-339725">
              <a:buFont typeface="Arial" panose="020B0604020202020204" pitchFamily="34" charset="0"/>
              <a:buChar char="•"/>
            </a:pPr>
            <a:r>
              <a:rPr lang="en-US" sz="3300" dirty="0"/>
              <a:t>Promote the concept of </a:t>
            </a:r>
            <a:r>
              <a:rPr lang="en-US" sz="3300" dirty="0" err="1"/>
              <a:t>nZEB</a:t>
            </a:r>
            <a:r>
              <a:rPr lang="en-US" sz="3300" dirty="0"/>
              <a:t> among relevant factors in order to increase the demand for </a:t>
            </a:r>
            <a:r>
              <a:rPr lang="en-US" sz="3300" dirty="0" err="1"/>
              <a:t>nZEB</a:t>
            </a:r>
            <a:r>
              <a:rPr lang="en-US" sz="3300" dirty="0"/>
              <a:t> and improve the quality of new and renovated buildings.</a:t>
            </a:r>
          </a:p>
          <a:p>
            <a:pPr lvl="0"/>
            <a:r>
              <a:rPr lang="en-US" sz="3300" dirty="0"/>
              <a:t>Through a carefully defined and harmonized implementation of the communication and dissemination campaign, 5 cluster members will be informed, a target group for training and coaching will be provided and an effective exchange will take place during the defined program.</a:t>
            </a:r>
          </a:p>
          <a:p>
            <a:pPr lvl="0"/>
            <a:r>
              <a:rPr lang="en-US" sz="3300" b="1" dirty="0"/>
              <a:t>SO7</a:t>
            </a:r>
            <a:r>
              <a:rPr lang="en-US" sz="3300" dirty="0"/>
              <a:t> - Promoting cluster recognition, by increasing the number of SMEs by attracting and joining 5 new SMEs in each cluster by the end of the project</a:t>
            </a:r>
            <a:endParaRPr lang="en-US" sz="3300" dirty="0"/>
          </a:p>
        </p:txBody>
      </p:sp>
    </p:spTree>
    <p:extLst>
      <p:ext uri="{BB962C8B-B14F-4D97-AF65-F5344CB8AC3E}">
        <p14:creationId xmlns:p14="http://schemas.microsoft.com/office/powerpoint/2010/main" val="3475149295"/>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Rectangle 213">
            <a:extLst>
              <a:ext uri="{FF2B5EF4-FFF2-40B4-BE49-F238E27FC236}">
                <a16:creationId xmlns="" xmlns:a16="http://schemas.microsoft.com/office/drawing/2014/main" id="{0105ABAC-C72F-4806-8D24-CF5259A80DFD}"/>
              </a:ext>
            </a:extLst>
          </p:cNvPr>
          <p:cNvSpPr/>
          <p:nvPr/>
        </p:nvSpPr>
        <p:spPr>
          <a:xfrm>
            <a:off x="0" y="5600700"/>
            <a:ext cx="12192000" cy="1257300"/>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 xmlns:a16="http://schemas.microsoft.com/office/drawing/2014/main" id="{27425132-325C-48FB-8DEF-065DACFC6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906" y="41402"/>
            <a:ext cx="10181094" cy="724987"/>
          </a:xfrm>
          <a:prstGeom prst="rect">
            <a:avLst/>
          </a:prstGeom>
        </p:spPr>
      </p:pic>
      <p:pic>
        <p:nvPicPr>
          <p:cNvPr id="14" name="Picture 13" descr="Logo&#10;&#10;Description automatically generated">
            <a:extLst>
              <a:ext uri="{FF2B5EF4-FFF2-40B4-BE49-F238E27FC236}">
                <a16:creationId xmlns="" xmlns:a16="http://schemas.microsoft.com/office/drawing/2014/main" id="{2BC852A1-8410-490C-ADD9-882EBFFBF3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742" b="24897"/>
          <a:stretch/>
        </p:blipFill>
        <p:spPr>
          <a:xfrm>
            <a:off x="57150" y="19050"/>
            <a:ext cx="2010906" cy="604839"/>
          </a:xfrm>
          <a:prstGeom prst="rect">
            <a:avLst/>
          </a:prstGeom>
        </p:spPr>
      </p:pic>
      <p:pic>
        <p:nvPicPr>
          <p:cNvPr id="15" name="Picture 14">
            <a:extLst>
              <a:ext uri="{FF2B5EF4-FFF2-40B4-BE49-F238E27FC236}">
                <a16:creationId xmlns="" xmlns:a16="http://schemas.microsoft.com/office/drawing/2014/main" id="{B145887D-0BC7-4BBD-B4ED-98C982C00D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300" y="5989670"/>
            <a:ext cx="1154930" cy="770279"/>
          </a:xfrm>
          <a:prstGeom prst="rect">
            <a:avLst/>
          </a:prstGeom>
        </p:spPr>
      </p:pic>
      <p:pic>
        <p:nvPicPr>
          <p:cNvPr id="19" name="Picture 8" descr="Polskie Stowarzyszenie Doradcze i Konsultingowe">
            <a:extLst>
              <a:ext uri="{FF2B5EF4-FFF2-40B4-BE49-F238E27FC236}">
                <a16:creationId xmlns="" xmlns:a16="http://schemas.microsoft.com/office/drawing/2014/main" id="{FA7C9F19-3A75-426C-BC79-69771154BC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2958" y="5994199"/>
            <a:ext cx="1636419" cy="652994"/>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a:extLst>
              <a:ext uri="{FF2B5EF4-FFF2-40B4-BE49-F238E27FC236}">
                <a16:creationId xmlns="" xmlns:a16="http://schemas.microsoft.com/office/drawing/2014/main" id="{5A89435E-37B4-463C-B8AB-7B6EC921AE31}"/>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900191" y="5945436"/>
            <a:ext cx="1697879" cy="836076"/>
          </a:xfrm>
          <a:prstGeom prst="rect">
            <a:avLst/>
          </a:prstGeom>
        </p:spPr>
      </p:pic>
      <p:pic>
        <p:nvPicPr>
          <p:cNvPr id="22" name="Graphic 21">
            <a:extLst>
              <a:ext uri="{FF2B5EF4-FFF2-40B4-BE49-F238E27FC236}">
                <a16:creationId xmlns="" xmlns:a16="http://schemas.microsoft.com/office/drawing/2014/main" id="{49F90937-9D24-4E59-91C0-01336EC71E10}"/>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4116361" y="6087889"/>
            <a:ext cx="2115297" cy="551170"/>
          </a:xfrm>
          <a:prstGeom prst="rect">
            <a:avLst/>
          </a:prstGeom>
        </p:spPr>
      </p:pic>
      <p:pic>
        <p:nvPicPr>
          <p:cNvPr id="23" name="Graphic 22">
            <a:extLst>
              <a:ext uri="{FF2B5EF4-FFF2-40B4-BE49-F238E27FC236}">
                <a16:creationId xmlns="" xmlns:a16="http://schemas.microsoft.com/office/drawing/2014/main" id="{B8A7F681-3B04-4E94-8AB4-5A31D7DCFFDA}"/>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8613339" y="6103413"/>
            <a:ext cx="2063061" cy="512480"/>
          </a:xfrm>
          <a:prstGeom prst="rect">
            <a:avLst/>
          </a:prstGeom>
        </p:spPr>
      </p:pic>
      <p:pic>
        <p:nvPicPr>
          <p:cNvPr id="24" name="Graphic 23">
            <a:extLst>
              <a:ext uri="{FF2B5EF4-FFF2-40B4-BE49-F238E27FC236}">
                <a16:creationId xmlns="" xmlns:a16="http://schemas.microsoft.com/office/drawing/2014/main" id="{1BD3A085-93C6-406E-9FEA-D15D207E303B}"/>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1194690" y="5785059"/>
            <a:ext cx="756010" cy="1015536"/>
          </a:xfrm>
          <a:prstGeom prst="rect">
            <a:avLst/>
          </a:prstGeom>
        </p:spPr>
      </p:pic>
      <p:sp>
        <p:nvSpPr>
          <p:cNvPr id="16" name="TextBox 15">
            <a:extLst>
              <a:ext uri="{FF2B5EF4-FFF2-40B4-BE49-F238E27FC236}">
                <a16:creationId xmlns="" xmlns:a16="http://schemas.microsoft.com/office/drawing/2014/main" id="{1AD10FF2-9B08-4B5C-983D-B15ED49B7F93}"/>
              </a:ext>
            </a:extLst>
          </p:cNvPr>
          <p:cNvSpPr txBox="1"/>
          <p:nvPr/>
        </p:nvSpPr>
        <p:spPr>
          <a:xfrm>
            <a:off x="196850" y="5472085"/>
            <a:ext cx="11798300" cy="400110"/>
          </a:xfrm>
          <a:prstGeom prst="rect">
            <a:avLst/>
          </a:prstGeom>
          <a:noFill/>
        </p:spPr>
        <p:txBody>
          <a:bodyPr wrap="square" rtlCol="0">
            <a:spAutoFit/>
          </a:bodyPr>
          <a:lstStyle/>
          <a:p>
            <a:pPr algn="just"/>
            <a:r>
              <a:rPr lang="en-GB" sz="1000" b="1" i="0" u="none" strike="noStrike" baseline="0" dirty="0" smtClean="0">
                <a:solidFill>
                  <a:srgbClr val="000000"/>
                </a:solidFill>
                <a:latin typeface="Calibri" panose="020F0502020204030204" pitchFamily="34" charset="0"/>
              </a:rPr>
              <a:t>Disclaimer</a:t>
            </a:r>
            <a:r>
              <a:rPr lang="en-GB" sz="1000" b="1" i="0" u="none" strike="noStrike" baseline="0" dirty="0">
                <a:solidFill>
                  <a:srgbClr val="000000"/>
                </a:solidFill>
                <a:latin typeface="Calibri" panose="020F0502020204030204" pitchFamily="34" charset="0"/>
              </a:rPr>
              <a:t>: </a:t>
            </a:r>
            <a:r>
              <a:rPr lang="en-GB" sz="1000" b="0" i="0" u="none" strike="noStrike" baseline="0" dirty="0">
                <a:solidFill>
                  <a:srgbClr val="000000"/>
                </a:solidFill>
                <a:latin typeface="Calibri" panose="020F0502020204030204" pitchFamily="34" charset="0"/>
              </a:rPr>
              <a:t>The content of this Document represents the views of the author only and is his/her sole responsibility; it cannot be considered to reflect the views of the European Commission and/or the Executive Agency for Small and Medium-sized Enterprises (EASME) or any other body of the European Union. The European Commission and the Agency do not accept any responsibility for use that may be made of the information it contains. </a:t>
            </a:r>
            <a:endParaRPr lang="en-US" sz="1000" dirty="0"/>
          </a:p>
        </p:txBody>
      </p:sp>
      <p:sp>
        <p:nvSpPr>
          <p:cNvPr id="17" name="TextBox 16">
            <a:extLst>
              <a:ext uri="{FF2B5EF4-FFF2-40B4-BE49-F238E27FC236}">
                <a16:creationId xmlns="" xmlns:a16="http://schemas.microsoft.com/office/drawing/2014/main" id="{3CA0DE63-B4EB-41B4-9B24-809A94C329E0}"/>
              </a:ext>
            </a:extLst>
          </p:cNvPr>
          <p:cNvSpPr txBox="1"/>
          <p:nvPr/>
        </p:nvSpPr>
        <p:spPr>
          <a:xfrm>
            <a:off x="8613339" y="59859"/>
            <a:ext cx="2514600" cy="523220"/>
          </a:xfrm>
          <a:prstGeom prst="rect">
            <a:avLst/>
          </a:prstGeom>
          <a:noFill/>
        </p:spPr>
        <p:txBody>
          <a:bodyPr wrap="square" rtlCol="0">
            <a:spAutoFit/>
          </a:bodyPr>
          <a:lstStyle/>
          <a:p>
            <a:pPr algn="ctr"/>
            <a:r>
              <a:rPr lang="sr-Latn-RS" sz="2800" b="1" dirty="0" smtClean="0">
                <a:solidFill>
                  <a:schemeClr val="bg1"/>
                </a:solidFill>
                <a:effectLst>
                  <a:outerShdw blurRad="38100" dist="38100" dir="2700000" algn="tl">
                    <a:srgbClr val="000000">
                      <a:alpha val="43137"/>
                    </a:srgbClr>
                  </a:outerShdw>
                </a:effectLst>
              </a:rPr>
              <a:t>n</a:t>
            </a:r>
            <a:r>
              <a:rPr lang="en-US" sz="2800" b="1" dirty="0" smtClean="0">
                <a:solidFill>
                  <a:schemeClr val="bg1"/>
                </a:solidFill>
                <a:effectLst>
                  <a:outerShdw blurRad="38100" dist="38100" dir="2700000" algn="tl">
                    <a:srgbClr val="000000">
                      <a:alpha val="43137"/>
                    </a:srgbClr>
                  </a:outerShdw>
                </a:effectLst>
              </a:rPr>
              <a:t>Z</a:t>
            </a:r>
            <a:r>
              <a:rPr lang="sr-Latn-RS" sz="2800" b="1" dirty="0" smtClean="0">
                <a:solidFill>
                  <a:schemeClr val="bg1"/>
                </a:solidFill>
                <a:effectLst>
                  <a:outerShdw blurRad="38100" dist="38100" dir="2700000" algn="tl">
                    <a:srgbClr val="000000">
                      <a:alpha val="43137"/>
                    </a:srgbClr>
                  </a:outerShdw>
                </a:effectLst>
              </a:rPr>
              <a:t>EB</a:t>
            </a:r>
            <a:r>
              <a:rPr lang="en-US" sz="2800" b="1" dirty="0" smtClean="0">
                <a:solidFill>
                  <a:schemeClr val="bg1"/>
                </a:solidFill>
                <a:effectLst>
                  <a:outerShdw blurRad="38100" dist="38100" dir="2700000" algn="tl">
                    <a:srgbClr val="000000">
                      <a:alpha val="43137"/>
                    </a:srgbClr>
                  </a:outerShdw>
                </a:effectLst>
              </a:rPr>
              <a:t> in Serbia</a:t>
            </a:r>
            <a:endParaRPr lang="ro-RO" sz="2800" b="1" dirty="0">
              <a:solidFill>
                <a:schemeClr val="bg1"/>
              </a:solidFill>
              <a:effectLst>
                <a:outerShdw blurRad="38100" dist="38100" dir="2700000" algn="tl">
                  <a:srgbClr val="000000">
                    <a:alpha val="43137"/>
                  </a:srgbClr>
                </a:outerShdw>
              </a:effectLst>
            </a:endParaRPr>
          </a:p>
        </p:txBody>
      </p:sp>
      <p:sp>
        <p:nvSpPr>
          <p:cNvPr id="3" name="Rectangle 2"/>
          <p:cNvSpPr/>
          <p:nvPr/>
        </p:nvSpPr>
        <p:spPr>
          <a:xfrm>
            <a:off x="28575" y="486356"/>
            <a:ext cx="12134850" cy="5463034"/>
          </a:xfrm>
          <a:prstGeom prst="rect">
            <a:avLst/>
          </a:prstGeom>
        </p:spPr>
        <p:txBody>
          <a:bodyPr wrap="square">
            <a:spAutoFit/>
          </a:bodyPr>
          <a:lstStyle/>
          <a:p>
            <a:pPr lvl="0"/>
            <a:r>
              <a:rPr lang="en-US" sz="3400" b="1" cap="all" dirty="0"/>
              <a:t>TARGET GROUP AND OTHERS </a:t>
            </a:r>
            <a:r>
              <a:rPr lang="en-US" sz="3400" b="1" cap="all" dirty="0" smtClean="0"/>
              <a:t>INTERESTED</a:t>
            </a:r>
          </a:p>
          <a:p>
            <a:r>
              <a:rPr lang="en-US" sz="3500" dirty="0" smtClean="0"/>
              <a:t>The </a:t>
            </a:r>
            <a:r>
              <a:rPr lang="en-US" sz="3500" dirty="0"/>
              <a:t>target group of the project is different, </a:t>
            </a:r>
            <a:r>
              <a:rPr lang="en-US" sz="3500" dirty="0" smtClean="0"/>
              <a:t>including </a:t>
            </a:r>
            <a:r>
              <a:rPr lang="en-US" sz="3500" dirty="0"/>
              <a:t>various important factors</a:t>
            </a:r>
            <a:r>
              <a:rPr lang="en-US" sz="3500" dirty="0" smtClean="0"/>
              <a:t>: </a:t>
            </a:r>
          </a:p>
          <a:p>
            <a:r>
              <a:rPr lang="en-US" sz="3500" b="1" dirty="0" smtClean="0"/>
              <a:t>-SMEs </a:t>
            </a:r>
            <a:r>
              <a:rPr lang="en-US" sz="3500" dirty="0"/>
              <a:t>in the fields of architecture, construction, building construction and renovation, energy efficiency, sustainable energy and renewables, energy generation and renewables, new or improved service processes, materials, manufacturers of technologies and components, creators in the circular economy in the construction sector (</a:t>
            </a:r>
            <a:r>
              <a:rPr lang="en-US" sz="3500" dirty="0" err="1"/>
              <a:t>ie</a:t>
            </a:r>
            <a:r>
              <a:rPr lang="en-US" sz="3500" dirty="0"/>
              <a:t>. special demolition and decomposition services).</a:t>
            </a:r>
          </a:p>
        </p:txBody>
      </p:sp>
    </p:spTree>
    <p:extLst>
      <p:ext uri="{BB962C8B-B14F-4D97-AF65-F5344CB8AC3E}">
        <p14:creationId xmlns:p14="http://schemas.microsoft.com/office/powerpoint/2010/main" val="2926497078"/>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Rectangle 213">
            <a:extLst>
              <a:ext uri="{FF2B5EF4-FFF2-40B4-BE49-F238E27FC236}">
                <a16:creationId xmlns="" xmlns:a16="http://schemas.microsoft.com/office/drawing/2014/main" id="{0105ABAC-C72F-4806-8D24-CF5259A80DFD}"/>
              </a:ext>
            </a:extLst>
          </p:cNvPr>
          <p:cNvSpPr/>
          <p:nvPr/>
        </p:nvSpPr>
        <p:spPr>
          <a:xfrm>
            <a:off x="0" y="5600700"/>
            <a:ext cx="12192000" cy="1257300"/>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 xmlns:a16="http://schemas.microsoft.com/office/drawing/2014/main" id="{27425132-325C-48FB-8DEF-065DACFC6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906" y="41402"/>
            <a:ext cx="10181094" cy="724987"/>
          </a:xfrm>
          <a:prstGeom prst="rect">
            <a:avLst/>
          </a:prstGeom>
        </p:spPr>
      </p:pic>
      <p:pic>
        <p:nvPicPr>
          <p:cNvPr id="14" name="Picture 13" descr="Logo&#10;&#10;Description automatically generated">
            <a:extLst>
              <a:ext uri="{FF2B5EF4-FFF2-40B4-BE49-F238E27FC236}">
                <a16:creationId xmlns="" xmlns:a16="http://schemas.microsoft.com/office/drawing/2014/main" id="{2BC852A1-8410-490C-ADD9-882EBFFBF3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742" b="24897"/>
          <a:stretch/>
        </p:blipFill>
        <p:spPr>
          <a:xfrm>
            <a:off x="57150" y="19050"/>
            <a:ext cx="2010906" cy="604839"/>
          </a:xfrm>
          <a:prstGeom prst="rect">
            <a:avLst/>
          </a:prstGeom>
        </p:spPr>
      </p:pic>
      <p:pic>
        <p:nvPicPr>
          <p:cNvPr id="15" name="Picture 14">
            <a:extLst>
              <a:ext uri="{FF2B5EF4-FFF2-40B4-BE49-F238E27FC236}">
                <a16:creationId xmlns="" xmlns:a16="http://schemas.microsoft.com/office/drawing/2014/main" id="{B145887D-0BC7-4BBD-B4ED-98C982C00D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300" y="5989670"/>
            <a:ext cx="1154930" cy="770279"/>
          </a:xfrm>
          <a:prstGeom prst="rect">
            <a:avLst/>
          </a:prstGeom>
        </p:spPr>
      </p:pic>
      <p:pic>
        <p:nvPicPr>
          <p:cNvPr id="19" name="Picture 8" descr="Polskie Stowarzyszenie Doradcze i Konsultingowe">
            <a:extLst>
              <a:ext uri="{FF2B5EF4-FFF2-40B4-BE49-F238E27FC236}">
                <a16:creationId xmlns="" xmlns:a16="http://schemas.microsoft.com/office/drawing/2014/main" id="{FA7C9F19-3A75-426C-BC79-69771154BC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2958" y="5994199"/>
            <a:ext cx="1636419" cy="652994"/>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a:extLst>
              <a:ext uri="{FF2B5EF4-FFF2-40B4-BE49-F238E27FC236}">
                <a16:creationId xmlns="" xmlns:a16="http://schemas.microsoft.com/office/drawing/2014/main" id="{5A89435E-37B4-463C-B8AB-7B6EC921AE31}"/>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900191" y="5945436"/>
            <a:ext cx="1697879" cy="836076"/>
          </a:xfrm>
          <a:prstGeom prst="rect">
            <a:avLst/>
          </a:prstGeom>
        </p:spPr>
      </p:pic>
      <p:pic>
        <p:nvPicPr>
          <p:cNvPr id="22" name="Graphic 21">
            <a:extLst>
              <a:ext uri="{FF2B5EF4-FFF2-40B4-BE49-F238E27FC236}">
                <a16:creationId xmlns="" xmlns:a16="http://schemas.microsoft.com/office/drawing/2014/main" id="{49F90937-9D24-4E59-91C0-01336EC71E10}"/>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4116361" y="6087889"/>
            <a:ext cx="2115297" cy="551170"/>
          </a:xfrm>
          <a:prstGeom prst="rect">
            <a:avLst/>
          </a:prstGeom>
        </p:spPr>
      </p:pic>
      <p:pic>
        <p:nvPicPr>
          <p:cNvPr id="23" name="Graphic 22">
            <a:extLst>
              <a:ext uri="{FF2B5EF4-FFF2-40B4-BE49-F238E27FC236}">
                <a16:creationId xmlns="" xmlns:a16="http://schemas.microsoft.com/office/drawing/2014/main" id="{B8A7F681-3B04-4E94-8AB4-5A31D7DCFFDA}"/>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8613339" y="6103413"/>
            <a:ext cx="2063061" cy="512480"/>
          </a:xfrm>
          <a:prstGeom prst="rect">
            <a:avLst/>
          </a:prstGeom>
        </p:spPr>
      </p:pic>
      <p:pic>
        <p:nvPicPr>
          <p:cNvPr id="24" name="Graphic 23">
            <a:extLst>
              <a:ext uri="{FF2B5EF4-FFF2-40B4-BE49-F238E27FC236}">
                <a16:creationId xmlns="" xmlns:a16="http://schemas.microsoft.com/office/drawing/2014/main" id="{1BD3A085-93C6-406E-9FEA-D15D207E303B}"/>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1194690" y="5785059"/>
            <a:ext cx="756010" cy="1015536"/>
          </a:xfrm>
          <a:prstGeom prst="rect">
            <a:avLst/>
          </a:prstGeom>
        </p:spPr>
      </p:pic>
      <p:sp>
        <p:nvSpPr>
          <p:cNvPr id="16" name="TextBox 15">
            <a:extLst>
              <a:ext uri="{FF2B5EF4-FFF2-40B4-BE49-F238E27FC236}">
                <a16:creationId xmlns="" xmlns:a16="http://schemas.microsoft.com/office/drawing/2014/main" id="{1AD10FF2-9B08-4B5C-983D-B15ED49B7F93}"/>
              </a:ext>
            </a:extLst>
          </p:cNvPr>
          <p:cNvSpPr txBox="1"/>
          <p:nvPr/>
        </p:nvSpPr>
        <p:spPr>
          <a:xfrm>
            <a:off x="196850" y="5472085"/>
            <a:ext cx="11798300" cy="400110"/>
          </a:xfrm>
          <a:prstGeom prst="rect">
            <a:avLst/>
          </a:prstGeom>
          <a:noFill/>
        </p:spPr>
        <p:txBody>
          <a:bodyPr wrap="square" rtlCol="0">
            <a:spAutoFit/>
          </a:bodyPr>
          <a:lstStyle/>
          <a:p>
            <a:pPr algn="just"/>
            <a:r>
              <a:rPr lang="en-GB" sz="1000" b="1" i="0" u="none" strike="noStrike" baseline="0" dirty="0" smtClean="0">
                <a:solidFill>
                  <a:srgbClr val="000000"/>
                </a:solidFill>
                <a:latin typeface="Calibri" panose="020F0502020204030204" pitchFamily="34" charset="0"/>
              </a:rPr>
              <a:t>Disclaimer</a:t>
            </a:r>
            <a:r>
              <a:rPr lang="en-GB" sz="1000" b="1" i="0" u="none" strike="noStrike" baseline="0" dirty="0">
                <a:solidFill>
                  <a:srgbClr val="000000"/>
                </a:solidFill>
                <a:latin typeface="Calibri" panose="020F0502020204030204" pitchFamily="34" charset="0"/>
              </a:rPr>
              <a:t>: </a:t>
            </a:r>
            <a:r>
              <a:rPr lang="en-GB" sz="1000" b="0" i="0" u="none" strike="noStrike" baseline="0" dirty="0">
                <a:solidFill>
                  <a:srgbClr val="000000"/>
                </a:solidFill>
                <a:latin typeface="Calibri" panose="020F0502020204030204" pitchFamily="34" charset="0"/>
              </a:rPr>
              <a:t>The content of this Document represents the views of the author only and is his/her sole responsibility; it cannot be considered to reflect the views of the European Commission and/or the Executive Agency for Small and Medium-sized Enterprises (EASME) or any other body of the European Union. The European Commission and the Agency do not accept any responsibility for use that may be made of the information it contains. </a:t>
            </a:r>
            <a:endParaRPr lang="en-US" sz="1000" dirty="0"/>
          </a:p>
        </p:txBody>
      </p:sp>
      <p:sp>
        <p:nvSpPr>
          <p:cNvPr id="17" name="TextBox 16">
            <a:extLst>
              <a:ext uri="{FF2B5EF4-FFF2-40B4-BE49-F238E27FC236}">
                <a16:creationId xmlns="" xmlns:a16="http://schemas.microsoft.com/office/drawing/2014/main" id="{3CA0DE63-B4EB-41B4-9B24-809A94C329E0}"/>
              </a:ext>
            </a:extLst>
          </p:cNvPr>
          <p:cNvSpPr txBox="1"/>
          <p:nvPr/>
        </p:nvSpPr>
        <p:spPr>
          <a:xfrm>
            <a:off x="8613339" y="59859"/>
            <a:ext cx="2514600" cy="523220"/>
          </a:xfrm>
          <a:prstGeom prst="rect">
            <a:avLst/>
          </a:prstGeom>
          <a:noFill/>
        </p:spPr>
        <p:txBody>
          <a:bodyPr wrap="square" rtlCol="0">
            <a:spAutoFit/>
          </a:bodyPr>
          <a:lstStyle/>
          <a:p>
            <a:pPr algn="ctr"/>
            <a:r>
              <a:rPr lang="sr-Latn-RS" sz="2800" b="1" dirty="0" smtClean="0">
                <a:solidFill>
                  <a:schemeClr val="bg1"/>
                </a:solidFill>
                <a:effectLst>
                  <a:outerShdw blurRad="38100" dist="38100" dir="2700000" algn="tl">
                    <a:srgbClr val="000000">
                      <a:alpha val="43137"/>
                    </a:srgbClr>
                  </a:outerShdw>
                </a:effectLst>
              </a:rPr>
              <a:t>n</a:t>
            </a:r>
            <a:r>
              <a:rPr lang="en-US" sz="2800" b="1" dirty="0" smtClean="0">
                <a:solidFill>
                  <a:schemeClr val="bg1"/>
                </a:solidFill>
                <a:effectLst>
                  <a:outerShdw blurRad="38100" dist="38100" dir="2700000" algn="tl">
                    <a:srgbClr val="000000">
                      <a:alpha val="43137"/>
                    </a:srgbClr>
                  </a:outerShdw>
                </a:effectLst>
              </a:rPr>
              <a:t>Z</a:t>
            </a:r>
            <a:r>
              <a:rPr lang="sr-Latn-RS" sz="2800" b="1" dirty="0" smtClean="0">
                <a:solidFill>
                  <a:schemeClr val="bg1"/>
                </a:solidFill>
                <a:effectLst>
                  <a:outerShdw blurRad="38100" dist="38100" dir="2700000" algn="tl">
                    <a:srgbClr val="000000">
                      <a:alpha val="43137"/>
                    </a:srgbClr>
                  </a:outerShdw>
                </a:effectLst>
              </a:rPr>
              <a:t>EB</a:t>
            </a:r>
            <a:r>
              <a:rPr lang="en-US" sz="2800" b="1" dirty="0" smtClean="0">
                <a:solidFill>
                  <a:schemeClr val="bg1"/>
                </a:solidFill>
                <a:effectLst>
                  <a:outerShdw blurRad="38100" dist="38100" dir="2700000" algn="tl">
                    <a:srgbClr val="000000">
                      <a:alpha val="43137"/>
                    </a:srgbClr>
                  </a:outerShdw>
                </a:effectLst>
              </a:rPr>
              <a:t> in Serbia</a:t>
            </a:r>
            <a:endParaRPr lang="ro-RO" sz="2800" b="1"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57150" y="766389"/>
            <a:ext cx="12134850" cy="646331"/>
          </a:xfrm>
          <a:prstGeom prst="rect">
            <a:avLst/>
          </a:prstGeom>
        </p:spPr>
        <p:txBody>
          <a:bodyPr wrap="square">
            <a:spAutoFit/>
          </a:bodyPr>
          <a:lstStyle/>
          <a:p>
            <a:endParaRPr lang="en-US" sz="3600" dirty="0"/>
          </a:p>
        </p:txBody>
      </p:sp>
      <p:sp>
        <p:nvSpPr>
          <p:cNvPr id="3" name="Rectangle 2"/>
          <p:cNvSpPr/>
          <p:nvPr/>
        </p:nvSpPr>
        <p:spPr>
          <a:xfrm>
            <a:off x="28574" y="583079"/>
            <a:ext cx="12163425" cy="4524315"/>
          </a:xfrm>
          <a:prstGeom prst="rect">
            <a:avLst/>
          </a:prstGeom>
        </p:spPr>
        <p:txBody>
          <a:bodyPr wrap="square">
            <a:spAutoFit/>
          </a:bodyPr>
          <a:lstStyle/>
          <a:p>
            <a:pPr marL="742950" lvl="1" indent="-285750">
              <a:buFont typeface="Arial" panose="020B0604020202020204" pitchFamily="34" charset="0"/>
              <a:buChar char="•"/>
            </a:pPr>
            <a:r>
              <a:rPr lang="en-US" sz="3600" dirty="0"/>
              <a:t>Public institutions (national, regional), as well as investors, users and owners.</a:t>
            </a:r>
          </a:p>
          <a:p>
            <a:pPr marL="742950" lvl="1" indent="-285750">
              <a:buFont typeface="Arial" panose="020B0604020202020204" pitchFamily="34" charset="0"/>
              <a:buChar char="•"/>
            </a:pPr>
            <a:r>
              <a:rPr lang="en-US" sz="3600" dirty="0"/>
              <a:t>Business Networks &amp; Representative Associations.</a:t>
            </a:r>
          </a:p>
          <a:p>
            <a:pPr marL="742950" lvl="1" indent="-285750">
              <a:buFont typeface="Arial" panose="020B0604020202020204" pitchFamily="34" charset="0"/>
              <a:buChar char="•"/>
            </a:pPr>
            <a:r>
              <a:rPr lang="en-US" sz="3600" dirty="0"/>
              <a:t>Research, development &amp; education institutions.</a:t>
            </a:r>
          </a:p>
          <a:p>
            <a:pPr marL="742950" lvl="1" indent="-285750">
              <a:buFont typeface="Arial" panose="020B0604020202020204" pitchFamily="34" charset="0"/>
              <a:buChar char="•"/>
            </a:pPr>
            <a:r>
              <a:rPr lang="en-US" sz="3600" dirty="0"/>
              <a:t>Related industries, for example, special technologies related to </a:t>
            </a:r>
            <a:r>
              <a:rPr lang="en-US" sz="3600" dirty="0" err="1"/>
              <a:t>nZEB</a:t>
            </a:r>
            <a:r>
              <a:rPr lang="en-US" sz="3600" dirty="0"/>
              <a:t> in the agro (biofuels, use of sheep wool, reeds, straw or other renewable insulation materials), ICT (in buildings, energy management) or other sectors.</a:t>
            </a:r>
            <a:endParaRPr lang="en-US" sz="3600" dirty="0"/>
          </a:p>
        </p:txBody>
      </p:sp>
    </p:spTree>
    <p:extLst>
      <p:ext uri="{BB962C8B-B14F-4D97-AF65-F5344CB8AC3E}">
        <p14:creationId xmlns:p14="http://schemas.microsoft.com/office/powerpoint/2010/main" val="78143269"/>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Rectangle 213">
            <a:extLst>
              <a:ext uri="{FF2B5EF4-FFF2-40B4-BE49-F238E27FC236}">
                <a16:creationId xmlns="" xmlns:a16="http://schemas.microsoft.com/office/drawing/2014/main" id="{0105ABAC-C72F-4806-8D24-CF5259A80DFD}"/>
              </a:ext>
            </a:extLst>
          </p:cNvPr>
          <p:cNvSpPr/>
          <p:nvPr/>
        </p:nvSpPr>
        <p:spPr>
          <a:xfrm>
            <a:off x="0" y="5600700"/>
            <a:ext cx="12192000" cy="1257300"/>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 xmlns:a16="http://schemas.microsoft.com/office/drawing/2014/main" id="{27425132-325C-48FB-8DEF-065DACFC6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906" y="41402"/>
            <a:ext cx="10181094" cy="724987"/>
          </a:xfrm>
          <a:prstGeom prst="rect">
            <a:avLst/>
          </a:prstGeom>
        </p:spPr>
      </p:pic>
      <p:pic>
        <p:nvPicPr>
          <p:cNvPr id="14" name="Picture 13" descr="Logo&#10;&#10;Description automatically generated">
            <a:extLst>
              <a:ext uri="{FF2B5EF4-FFF2-40B4-BE49-F238E27FC236}">
                <a16:creationId xmlns="" xmlns:a16="http://schemas.microsoft.com/office/drawing/2014/main" id="{2BC852A1-8410-490C-ADD9-882EBFFBF3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742" b="24897"/>
          <a:stretch/>
        </p:blipFill>
        <p:spPr>
          <a:xfrm>
            <a:off x="57150" y="19050"/>
            <a:ext cx="2010906" cy="604839"/>
          </a:xfrm>
          <a:prstGeom prst="rect">
            <a:avLst/>
          </a:prstGeom>
        </p:spPr>
      </p:pic>
      <p:pic>
        <p:nvPicPr>
          <p:cNvPr id="15" name="Picture 14">
            <a:extLst>
              <a:ext uri="{FF2B5EF4-FFF2-40B4-BE49-F238E27FC236}">
                <a16:creationId xmlns="" xmlns:a16="http://schemas.microsoft.com/office/drawing/2014/main" id="{B145887D-0BC7-4BBD-B4ED-98C982C00D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300" y="5989670"/>
            <a:ext cx="1154930" cy="770279"/>
          </a:xfrm>
          <a:prstGeom prst="rect">
            <a:avLst/>
          </a:prstGeom>
        </p:spPr>
      </p:pic>
      <p:pic>
        <p:nvPicPr>
          <p:cNvPr id="19" name="Picture 8" descr="Polskie Stowarzyszenie Doradcze i Konsultingowe">
            <a:extLst>
              <a:ext uri="{FF2B5EF4-FFF2-40B4-BE49-F238E27FC236}">
                <a16:creationId xmlns="" xmlns:a16="http://schemas.microsoft.com/office/drawing/2014/main" id="{FA7C9F19-3A75-426C-BC79-69771154BC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2958" y="5994199"/>
            <a:ext cx="1636419" cy="652994"/>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a:extLst>
              <a:ext uri="{FF2B5EF4-FFF2-40B4-BE49-F238E27FC236}">
                <a16:creationId xmlns="" xmlns:a16="http://schemas.microsoft.com/office/drawing/2014/main" id="{5A89435E-37B4-463C-B8AB-7B6EC921AE31}"/>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900191" y="5945436"/>
            <a:ext cx="1697879" cy="836076"/>
          </a:xfrm>
          <a:prstGeom prst="rect">
            <a:avLst/>
          </a:prstGeom>
        </p:spPr>
      </p:pic>
      <p:pic>
        <p:nvPicPr>
          <p:cNvPr id="22" name="Graphic 21">
            <a:extLst>
              <a:ext uri="{FF2B5EF4-FFF2-40B4-BE49-F238E27FC236}">
                <a16:creationId xmlns="" xmlns:a16="http://schemas.microsoft.com/office/drawing/2014/main" id="{49F90937-9D24-4E59-91C0-01336EC71E10}"/>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4116361" y="6087889"/>
            <a:ext cx="2115297" cy="551170"/>
          </a:xfrm>
          <a:prstGeom prst="rect">
            <a:avLst/>
          </a:prstGeom>
        </p:spPr>
      </p:pic>
      <p:pic>
        <p:nvPicPr>
          <p:cNvPr id="23" name="Graphic 22">
            <a:extLst>
              <a:ext uri="{FF2B5EF4-FFF2-40B4-BE49-F238E27FC236}">
                <a16:creationId xmlns="" xmlns:a16="http://schemas.microsoft.com/office/drawing/2014/main" id="{B8A7F681-3B04-4E94-8AB4-5A31D7DCFFDA}"/>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8613339" y="6103413"/>
            <a:ext cx="2063061" cy="512480"/>
          </a:xfrm>
          <a:prstGeom prst="rect">
            <a:avLst/>
          </a:prstGeom>
        </p:spPr>
      </p:pic>
      <p:pic>
        <p:nvPicPr>
          <p:cNvPr id="24" name="Graphic 23">
            <a:extLst>
              <a:ext uri="{FF2B5EF4-FFF2-40B4-BE49-F238E27FC236}">
                <a16:creationId xmlns="" xmlns:a16="http://schemas.microsoft.com/office/drawing/2014/main" id="{1BD3A085-93C6-406E-9FEA-D15D207E303B}"/>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1194690" y="5785059"/>
            <a:ext cx="756010" cy="1015536"/>
          </a:xfrm>
          <a:prstGeom prst="rect">
            <a:avLst/>
          </a:prstGeom>
        </p:spPr>
      </p:pic>
      <p:sp>
        <p:nvSpPr>
          <p:cNvPr id="16" name="TextBox 15">
            <a:extLst>
              <a:ext uri="{FF2B5EF4-FFF2-40B4-BE49-F238E27FC236}">
                <a16:creationId xmlns="" xmlns:a16="http://schemas.microsoft.com/office/drawing/2014/main" id="{1AD10FF2-9B08-4B5C-983D-B15ED49B7F93}"/>
              </a:ext>
            </a:extLst>
          </p:cNvPr>
          <p:cNvSpPr txBox="1"/>
          <p:nvPr/>
        </p:nvSpPr>
        <p:spPr>
          <a:xfrm>
            <a:off x="196850" y="5472085"/>
            <a:ext cx="11798300" cy="400110"/>
          </a:xfrm>
          <a:prstGeom prst="rect">
            <a:avLst/>
          </a:prstGeom>
          <a:noFill/>
        </p:spPr>
        <p:txBody>
          <a:bodyPr wrap="square" rtlCol="0">
            <a:spAutoFit/>
          </a:bodyPr>
          <a:lstStyle/>
          <a:p>
            <a:pPr algn="just"/>
            <a:r>
              <a:rPr lang="en-GB" sz="1000" b="1" i="0" u="none" strike="noStrike" baseline="0" dirty="0" smtClean="0">
                <a:solidFill>
                  <a:srgbClr val="000000"/>
                </a:solidFill>
                <a:latin typeface="Calibri" panose="020F0502020204030204" pitchFamily="34" charset="0"/>
              </a:rPr>
              <a:t>Disclaimer</a:t>
            </a:r>
            <a:r>
              <a:rPr lang="en-GB" sz="1000" b="1" i="0" u="none" strike="noStrike" baseline="0" dirty="0">
                <a:solidFill>
                  <a:srgbClr val="000000"/>
                </a:solidFill>
                <a:latin typeface="Calibri" panose="020F0502020204030204" pitchFamily="34" charset="0"/>
              </a:rPr>
              <a:t>: </a:t>
            </a:r>
            <a:r>
              <a:rPr lang="en-GB" sz="1000" b="0" i="0" u="none" strike="noStrike" baseline="0" dirty="0">
                <a:solidFill>
                  <a:srgbClr val="000000"/>
                </a:solidFill>
                <a:latin typeface="Calibri" panose="020F0502020204030204" pitchFamily="34" charset="0"/>
              </a:rPr>
              <a:t>The content of this Document represents the views of the author only and is his/her sole responsibility; it cannot be considered to reflect the views of the European Commission and/or the Executive Agency for Small and Medium-sized Enterprises (EASME) or any other body of the European Union. The European Commission and the Agency do not accept any responsibility for use that may be made of the information it contains. </a:t>
            </a:r>
            <a:endParaRPr lang="en-US" sz="1000" dirty="0"/>
          </a:p>
        </p:txBody>
      </p:sp>
      <p:sp>
        <p:nvSpPr>
          <p:cNvPr id="17" name="TextBox 16">
            <a:extLst>
              <a:ext uri="{FF2B5EF4-FFF2-40B4-BE49-F238E27FC236}">
                <a16:creationId xmlns="" xmlns:a16="http://schemas.microsoft.com/office/drawing/2014/main" id="{3CA0DE63-B4EB-41B4-9B24-809A94C329E0}"/>
              </a:ext>
            </a:extLst>
          </p:cNvPr>
          <p:cNvSpPr txBox="1"/>
          <p:nvPr/>
        </p:nvSpPr>
        <p:spPr>
          <a:xfrm>
            <a:off x="8613339" y="59859"/>
            <a:ext cx="2514600" cy="523220"/>
          </a:xfrm>
          <a:prstGeom prst="rect">
            <a:avLst/>
          </a:prstGeom>
          <a:noFill/>
        </p:spPr>
        <p:txBody>
          <a:bodyPr wrap="square" rtlCol="0">
            <a:spAutoFit/>
          </a:bodyPr>
          <a:lstStyle/>
          <a:p>
            <a:pPr algn="ctr"/>
            <a:r>
              <a:rPr lang="sr-Latn-RS" sz="2800" b="1" dirty="0" smtClean="0">
                <a:solidFill>
                  <a:schemeClr val="bg1"/>
                </a:solidFill>
                <a:effectLst>
                  <a:outerShdw blurRad="38100" dist="38100" dir="2700000" algn="tl">
                    <a:srgbClr val="000000">
                      <a:alpha val="43137"/>
                    </a:srgbClr>
                  </a:outerShdw>
                </a:effectLst>
              </a:rPr>
              <a:t>n</a:t>
            </a:r>
            <a:r>
              <a:rPr lang="en-US" sz="2800" b="1" dirty="0" smtClean="0">
                <a:solidFill>
                  <a:schemeClr val="bg1"/>
                </a:solidFill>
                <a:effectLst>
                  <a:outerShdw blurRad="38100" dist="38100" dir="2700000" algn="tl">
                    <a:srgbClr val="000000">
                      <a:alpha val="43137"/>
                    </a:srgbClr>
                  </a:outerShdw>
                </a:effectLst>
              </a:rPr>
              <a:t>Z</a:t>
            </a:r>
            <a:r>
              <a:rPr lang="sr-Latn-RS" sz="2800" b="1" dirty="0" smtClean="0">
                <a:solidFill>
                  <a:schemeClr val="bg1"/>
                </a:solidFill>
                <a:effectLst>
                  <a:outerShdw blurRad="38100" dist="38100" dir="2700000" algn="tl">
                    <a:srgbClr val="000000">
                      <a:alpha val="43137"/>
                    </a:srgbClr>
                  </a:outerShdw>
                </a:effectLst>
              </a:rPr>
              <a:t>EB</a:t>
            </a:r>
            <a:r>
              <a:rPr lang="en-US" sz="2800" b="1" dirty="0" smtClean="0">
                <a:solidFill>
                  <a:schemeClr val="bg1"/>
                </a:solidFill>
                <a:effectLst>
                  <a:outerShdw blurRad="38100" dist="38100" dir="2700000" algn="tl">
                    <a:srgbClr val="000000">
                      <a:alpha val="43137"/>
                    </a:srgbClr>
                  </a:outerShdw>
                </a:effectLst>
              </a:rPr>
              <a:t> in Serbia</a:t>
            </a:r>
            <a:endParaRPr lang="ro-RO" sz="2800" b="1"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57150" y="766389"/>
            <a:ext cx="12134850" cy="646331"/>
          </a:xfrm>
          <a:prstGeom prst="rect">
            <a:avLst/>
          </a:prstGeom>
        </p:spPr>
        <p:txBody>
          <a:bodyPr wrap="square">
            <a:spAutoFit/>
          </a:bodyPr>
          <a:lstStyle/>
          <a:p>
            <a:endParaRPr lang="en-US" sz="3600" dirty="0"/>
          </a:p>
        </p:txBody>
      </p:sp>
      <p:sp>
        <p:nvSpPr>
          <p:cNvPr id="3" name="Rectangle 2"/>
          <p:cNvSpPr/>
          <p:nvPr/>
        </p:nvSpPr>
        <p:spPr>
          <a:xfrm>
            <a:off x="0" y="592528"/>
            <a:ext cx="12192000" cy="5078313"/>
          </a:xfrm>
          <a:prstGeom prst="rect">
            <a:avLst/>
          </a:prstGeom>
        </p:spPr>
        <p:txBody>
          <a:bodyPr wrap="square">
            <a:spAutoFit/>
          </a:bodyPr>
          <a:lstStyle/>
          <a:p>
            <a:pPr lvl="0"/>
            <a:r>
              <a:rPr lang="en-US" sz="3600" b="1" dirty="0" smtClean="0">
                <a:effectLst>
                  <a:outerShdw blurRad="38100" dist="38100" dir="2700000" algn="tl">
                    <a:srgbClr val="000000">
                      <a:alpha val="43137"/>
                    </a:srgbClr>
                  </a:outerShdw>
                </a:effectLst>
              </a:rPr>
              <a:t>WORK </a:t>
            </a:r>
            <a:r>
              <a:rPr lang="en-US" sz="3600" b="1" dirty="0">
                <a:effectLst>
                  <a:outerShdw blurRad="38100" dist="38100" dir="2700000" algn="tl">
                    <a:srgbClr val="000000">
                      <a:alpha val="43137"/>
                    </a:srgbClr>
                  </a:outerShdw>
                </a:effectLst>
              </a:rPr>
              <a:t>METHODOLOGY AND WORK PACKAGES</a:t>
            </a:r>
          </a:p>
          <a:p>
            <a:r>
              <a:rPr lang="en-US" sz="3600" dirty="0"/>
              <a:t>The </a:t>
            </a:r>
            <a:r>
              <a:rPr lang="en-US" sz="3600" dirty="0"/>
              <a:t>work </a:t>
            </a:r>
            <a:r>
              <a:rPr lang="en-US" sz="3600" dirty="0" smtClean="0"/>
              <a:t>methodology includes </a:t>
            </a:r>
            <a:r>
              <a:rPr lang="en-US" sz="3600" dirty="0"/>
              <a:t>activities such as identifying the types of services that create the greatest added value and ways of performing these services in the most efficient way. These ancillary services may cover, inter alia, efforts to promote internationalization, market research, technology and knowledge transfer and innovation adoption, advanced technologies, digitization, services, new business models, as well as skills upgrades.</a:t>
            </a:r>
          </a:p>
        </p:txBody>
      </p:sp>
    </p:spTree>
    <p:extLst>
      <p:ext uri="{BB962C8B-B14F-4D97-AF65-F5344CB8AC3E}">
        <p14:creationId xmlns:p14="http://schemas.microsoft.com/office/powerpoint/2010/main" val="1415339468"/>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Rectangle 213">
            <a:extLst>
              <a:ext uri="{FF2B5EF4-FFF2-40B4-BE49-F238E27FC236}">
                <a16:creationId xmlns="" xmlns:a16="http://schemas.microsoft.com/office/drawing/2014/main" id="{0105ABAC-C72F-4806-8D24-CF5259A80DFD}"/>
              </a:ext>
            </a:extLst>
          </p:cNvPr>
          <p:cNvSpPr/>
          <p:nvPr/>
        </p:nvSpPr>
        <p:spPr>
          <a:xfrm>
            <a:off x="0" y="5600700"/>
            <a:ext cx="12192000" cy="1257300"/>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 xmlns:a16="http://schemas.microsoft.com/office/drawing/2014/main" id="{27425132-325C-48FB-8DEF-065DACFC6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906" y="41402"/>
            <a:ext cx="10181094" cy="724987"/>
          </a:xfrm>
          <a:prstGeom prst="rect">
            <a:avLst/>
          </a:prstGeom>
        </p:spPr>
      </p:pic>
      <p:pic>
        <p:nvPicPr>
          <p:cNvPr id="14" name="Picture 13" descr="Logo&#10;&#10;Description automatically generated">
            <a:extLst>
              <a:ext uri="{FF2B5EF4-FFF2-40B4-BE49-F238E27FC236}">
                <a16:creationId xmlns="" xmlns:a16="http://schemas.microsoft.com/office/drawing/2014/main" id="{2BC852A1-8410-490C-ADD9-882EBFFBF3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742" b="24897"/>
          <a:stretch/>
        </p:blipFill>
        <p:spPr>
          <a:xfrm>
            <a:off x="57150" y="19050"/>
            <a:ext cx="2010906" cy="604839"/>
          </a:xfrm>
          <a:prstGeom prst="rect">
            <a:avLst/>
          </a:prstGeom>
        </p:spPr>
      </p:pic>
      <p:pic>
        <p:nvPicPr>
          <p:cNvPr id="15" name="Picture 14">
            <a:extLst>
              <a:ext uri="{FF2B5EF4-FFF2-40B4-BE49-F238E27FC236}">
                <a16:creationId xmlns="" xmlns:a16="http://schemas.microsoft.com/office/drawing/2014/main" id="{B145887D-0BC7-4BBD-B4ED-98C982C00D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300" y="5989670"/>
            <a:ext cx="1154930" cy="770279"/>
          </a:xfrm>
          <a:prstGeom prst="rect">
            <a:avLst/>
          </a:prstGeom>
        </p:spPr>
      </p:pic>
      <p:pic>
        <p:nvPicPr>
          <p:cNvPr id="19" name="Picture 8" descr="Polskie Stowarzyszenie Doradcze i Konsultingowe">
            <a:extLst>
              <a:ext uri="{FF2B5EF4-FFF2-40B4-BE49-F238E27FC236}">
                <a16:creationId xmlns="" xmlns:a16="http://schemas.microsoft.com/office/drawing/2014/main" id="{FA7C9F19-3A75-426C-BC79-69771154BC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2958" y="5994199"/>
            <a:ext cx="1636419" cy="652994"/>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a:extLst>
              <a:ext uri="{FF2B5EF4-FFF2-40B4-BE49-F238E27FC236}">
                <a16:creationId xmlns="" xmlns:a16="http://schemas.microsoft.com/office/drawing/2014/main" id="{5A89435E-37B4-463C-B8AB-7B6EC921AE31}"/>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900191" y="5945436"/>
            <a:ext cx="1697879" cy="836076"/>
          </a:xfrm>
          <a:prstGeom prst="rect">
            <a:avLst/>
          </a:prstGeom>
        </p:spPr>
      </p:pic>
      <p:pic>
        <p:nvPicPr>
          <p:cNvPr id="22" name="Graphic 21">
            <a:extLst>
              <a:ext uri="{FF2B5EF4-FFF2-40B4-BE49-F238E27FC236}">
                <a16:creationId xmlns="" xmlns:a16="http://schemas.microsoft.com/office/drawing/2014/main" id="{49F90937-9D24-4E59-91C0-01336EC71E10}"/>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4116361" y="6087889"/>
            <a:ext cx="2115297" cy="551170"/>
          </a:xfrm>
          <a:prstGeom prst="rect">
            <a:avLst/>
          </a:prstGeom>
        </p:spPr>
      </p:pic>
      <p:pic>
        <p:nvPicPr>
          <p:cNvPr id="23" name="Graphic 22">
            <a:extLst>
              <a:ext uri="{FF2B5EF4-FFF2-40B4-BE49-F238E27FC236}">
                <a16:creationId xmlns="" xmlns:a16="http://schemas.microsoft.com/office/drawing/2014/main" id="{B8A7F681-3B04-4E94-8AB4-5A31D7DCFFDA}"/>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8613339" y="6103413"/>
            <a:ext cx="2063061" cy="512480"/>
          </a:xfrm>
          <a:prstGeom prst="rect">
            <a:avLst/>
          </a:prstGeom>
        </p:spPr>
      </p:pic>
      <p:pic>
        <p:nvPicPr>
          <p:cNvPr id="24" name="Graphic 23">
            <a:extLst>
              <a:ext uri="{FF2B5EF4-FFF2-40B4-BE49-F238E27FC236}">
                <a16:creationId xmlns="" xmlns:a16="http://schemas.microsoft.com/office/drawing/2014/main" id="{1BD3A085-93C6-406E-9FEA-D15D207E303B}"/>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1194690" y="5785059"/>
            <a:ext cx="756010" cy="1015536"/>
          </a:xfrm>
          <a:prstGeom prst="rect">
            <a:avLst/>
          </a:prstGeom>
        </p:spPr>
      </p:pic>
      <p:sp>
        <p:nvSpPr>
          <p:cNvPr id="17" name="TextBox 16">
            <a:extLst>
              <a:ext uri="{FF2B5EF4-FFF2-40B4-BE49-F238E27FC236}">
                <a16:creationId xmlns="" xmlns:a16="http://schemas.microsoft.com/office/drawing/2014/main" id="{3CA0DE63-B4EB-41B4-9B24-809A94C329E0}"/>
              </a:ext>
            </a:extLst>
          </p:cNvPr>
          <p:cNvSpPr txBox="1"/>
          <p:nvPr/>
        </p:nvSpPr>
        <p:spPr>
          <a:xfrm>
            <a:off x="8613339" y="59859"/>
            <a:ext cx="2514600" cy="523220"/>
          </a:xfrm>
          <a:prstGeom prst="rect">
            <a:avLst/>
          </a:prstGeom>
          <a:noFill/>
        </p:spPr>
        <p:txBody>
          <a:bodyPr wrap="square" rtlCol="0">
            <a:spAutoFit/>
          </a:bodyPr>
          <a:lstStyle/>
          <a:p>
            <a:pPr algn="ctr"/>
            <a:r>
              <a:rPr lang="sr-Latn-RS" sz="2800" b="1" dirty="0" smtClean="0">
                <a:solidFill>
                  <a:schemeClr val="bg1"/>
                </a:solidFill>
                <a:effectLst>
                  <a:outerShdw blurRad="38100" dist="38100" dir="2700000" algn="tl">
                    <a:srgbClr val="000000">
                      <a:alpha val="43137"/>
                    </a:srgbClr>
                  </a:outerShdw>
                </a:effectLst>
              </a:rPr>
              <a:t>n</a:t>
            </a:r>
            <a:r>
              <a:rPr lang="en-US" sz="2800" b="1" dirty="0" smtClean="0">
                <a:solidFill>
                  <a:schemeClr val="bg1"/>
                </a:solidFill>
                <a:effectLst>
                  <a:outerShdw blurRad="38100" dist="38100" dir="2700000" algn="tl">
                    <a:srgbClr val="000000">
                      <a:alpha val="43137"/>
                    </a:srgbClr>
                  </a:outerShdw>
                </a:effectLst>
              </a:rPr>
              <a:t>Z</a:t>
            </a:r>
            <a:r>
              <a:rPr lang="sr-Latn-RS" sz="2800" b="1" dirty="0" smtClean="0">
                <a:solidFill>
                  <a:schemeClr val="bg1"/>
                </a:solidFill>
                <a:effectLst>
                  <a:outerShdw blurRad="38100" dist="38100" dir="2700000" algn="tl">
                    <a:srgbClr val="000000">
                      <a:alpha val="43137"/>
                    </a:srgbClr>
                  </a:outerShdw>
                </a:effectLst>
              </a:rPr>
              <a:t>EB</a:t>
            </a:r>
            <a:r>
              <a:rPr lang="en-US" sz="2800" b="1" dirty="0" smtClean="0">
                <a:solidFill>
                  <a:schemeClr val="bg1"/>
                </a:solidFill>
                <a:effectLst>
                  <a:outerShdw blurRad="38100" dist="38100" dir="2700000" algn="tl">
                    <a:srgbClr val="000000">
                      <a:alpha val="43137"/>
                    </a:srgbClr>
                  </a:outerShdw>
                </a:effectLst>
              </a:rPr>
              <a:t> in Serbia</a:t>
            </a:r>
            <a:endParaRPr lang="ro-RO" sz="2800" b="1"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57150" y="766389"/>
            <a:ext cx="12134850" cy="646331"/>
          </a:xfrm>
          <a:prstGeom prst="rect">
            <a:avLst/>
          </a:prstGeom>
        </p:spPr>
        <p:txBody>
          <a:bodyPr wrap="square">
            <a:spAutoFit/>
          </a:bodyPr>
          <a:lstStyle/>
          <a:p>
            <a:endParaRPr lang="en-US" sz="3600" dirty="0"/>
          </a:p>
        </p:txBody>
      </p:sp>
      <p:pic>
        <p:nvPicPr>
          <p:cNvPr id="2050" name="Picture 1" descr="logo smart4nzeb"/>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464941" y="457977"/>
            <a:ext cx="5730030" cy="646331"/>
          </a:xfrm>
          <a:prstGeom prst="rect">
            <a:avLst/>
          </a:prstGeom>
        </p:spPr>
        <p:txBody>
          <a:bodyPr wrap="none">
            <a:spAutoFit/>
          </a:bodyPr>
          <a:lstStyle/>
          <a:p>
            <a:r>
              <a:rPr lang="en-US" sz="3600" b="1" dirty="0" err="1">
                <a:effectLst>
                  <a:outerShdw blurRad="38100" dist="38100" dir="2700000" algn="tl">
                    <a:srgbClr val="000000">
                      <a:alpha val="43137"/>
                    </a:srgbClr>
                  </a:outerShdw>
                </a:effectLst>
              </a:rPr>
              <a:t>Organizaciona</a:t>
            </a:r>
            <a:r>
              <a:rPr lang="en-US" sz="3600" b="1" dirty="0">
                <a:effectLst>
                  <a:outerShdw blurRad="38100" dist="38100" dir="2700000" algn="tl">
                    <a:srgbClr val="000000">
                      <a:alpha val="43137"/>
                    </a:srgbClr>
                  </a:outerShdw>
                </a:effectLst>
              </a:rPr>
              <a:t> </a:t>
            </a:r>
            <a:r>
              <a:rPr lang="en-US" sz="3600" b="1" dirty="0" err="1">
                <a:effectLst>
                  <a:outerShdw blurRad="38100" dist="38100" dir="2700000" algn="tl">
                    <a:srgbClr val="000000">
                      <a:alpha val="43137"/>
                    </a:srgbClr>
                  </a:outerShdw>
                </a:effectLst>
              </a:rPr>
              <a:t>šema</a:t>
            </a:r>
            <a:r>
              <a:rPr lang="en-US" sz="3600" b="1" dirty="0">
                <a:effectLst>
                  <a:outerShdw blurRad="38100" dist="38100" dir="2700000" algn="tl">
                    <a:srgbClr val="000000">
                      <a:alpha val="43137"/>
                    </a:srgbClr>
                  </a:outerShdw>
                </a:effectLst>
              </a:rPr>
              <a:t> </a:t>
            </a:r>
            <a:r>
              <a:rPr lang="en-US" sz="3600" b="1" dirty="0" err="1">
                <a:effectLst>
                  <a:outerShdw blurRad="38100" dist="38100" dir="2700000" algn="tl">
                    <a:srgbClr val="000000">
                      <a:alpha val="43137"/>
                    </a:srgbClr>
                  </a:outerShdw>
                </a:effectLst>
              </a:rPr>
              <a:t>projekta</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7266249"/>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Rectangle 213">
            <a:extLst>
              <a:ext uri="{FF2B5EF4-FFF2-40B4-BE49-F238E27FC236}">
                <a16:creationId xmlns="" xmlns:a16="http://schemas.microsoft.com/office/drawing/2014/main" id="{0105ABAC-C72F-4806-8D24-CF5259A80DFD}"/>
              </a:ext>
            </a:extLst>
          </p:cNvPr>
          <p:cNvSpPr/>
          <p:nvPr/>
        </p:nvSpPr>
        <p:spPr>
          <a:xfrm>
            <a:off x="0" y="5600700"/>
            <a:ext cx="12192000" cy="1257300"/>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 xmlns:a16="http://schemas.microsoft.com/office/drawing/2014/main" id="{27425132-325C-48FB-8DEF-065DACFC6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906" y="41402"/>
            <a:ext cx="10181094" cy="724987"/>
          </a:xfrm>
          <a:prstGeom prst="rect">
            <a:avLst/>
          </a:prstGeom>
        </p:spPr>
      </p:pic>
      <p:pic>
        <p:nvPicPr>
          <p:cNvPr id="14" name="Picture 13" descr="Logo&#10;&#10;Description automatically generated">
            <a:extLst>
              <a:ext uri="{FF2B5EF4-FFF2-40B4-BE49-F238E27FC236}">
                <a16:creationId xmlns="" xmlns:a16="http://schemas.microsoft.com/office/drawing/2014/main" id="{2BC852A1-8410-490C-ADD9-882EBFFBF3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742" b="24897"/>
          <a:stretch/>
        </p:blipFill>
        <p:spPr>
          <a:xfrm>
            <a:off x="57150" y="19050"/>
            <a:ext cx="2010906" cy="604839"/>
          </a:xfrm>
          <a:prstGeom prst="rect">
            <a:avLst/>
          </a:prstGeom>
        </p:spPr>
      </p:pic>
      <p:pic>
        <p:nvPicPr>
          <p:cNvPr id="15" name="Picture 14">
            <a:extLst>
              <a:ext uri="{FF2B5EF4-FFF2-40B4-BE49-F238E27FC236}">
                <a16:creationId xmlns="" xmlns:a16="http://schemas.microsoft.com/office/drawing/2014/main" id="{B145887D-0BC7-4BBD-B4ED-98C982C00D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300" y="5989670"/>
            <a:ext cx="1154930" cy="770279"/>
          </a:xfrm>
          <a:prstGeom prst="rect">
            <a:avLst/>
          </a:prstGeom>
        </p:spPr>
      </p:pic>
      <p:pic>
        <p:nvPicPr>
          <p:cNvPr id="19" name="Picture 8" descr="Polskie Stowarzyszenie Doradcze i Konsultingowe">
            <a:extLst>
              <a:ext uri="{FF2B5EF4-FFF2-40B4-BE49-F238E27FC236}">
                <a16:creationId xmlns="" xmlns:a16="http://schemas.microsoft.com/office/drawing/2014/main" id="{FA7C9F19-3A75-426C-BC79-69771154BC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2958" y="5994199"/>
            <a:ext cx="1636419" cy="652994"/>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a:extLst>
              <a:ext uri="{FF2B5EF4-FFF2-40B4-BE49-F238E27FC236}">
                <a16:creationId xmlns="" xmlns:a16="http://schemas.microsoft.com/office/drawing/2014/main" id="{5A89435E-37B4-463C-B8AB-7B6EC921AE31}"/>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900191" y="5945436"/>
            <a:ext cx="1697879" cy="836076"/>
          </a:xfrm>
          <a:prstGeom prst="rect">
            <a:avLst/>
          </a:prstGeom>
        </p:spPr>
      </p:pic>
      <p:pic>
        <p:nvPicPr>
          <p:cNvPr id="22" name="Graphic 21">
            <a:extLst>
              <a:ext uri="{FF2B5EF4-FFF2-40B4-BE49-F238E27FC236}">
                <a16:creationId xmlns="" xmlns:a16="http://schemas.microsoft.com/office/drawing/2014/main" id="{49F90937-9D24-4E59-91C0-01336EC71E10}"/>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4116361" y="6087889"/>
            <a:ext cx="2115297" cy="551170"/>
          </a:xfrm>
          <a:prstGeom prst="rect">
            <a:avLst/>
          </a:prstGeom>
        </p:spPr>
      </p:pic>
      <p:pic>
        <p:nvPicPr>
          <p:cNvPr id="23" name="Graphic 22">
            <a:extLst>
              <a:ext uri="{FF2B5EF4-FFF2-40B4-BE49-F238E27FC236}">
                <a16:creationId xmlns="" xmlns:a16="http://schemas.microsoft.com/office/drawing/2014/main" id="{B8A7F681-3B04-4E94-8AB4-5A31D7DCFFDA}"/>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8613339" y="6103413"/>
            <a:ext cx="2063061" cy="512480"/>
          </a:xfrm>
          <a:prstGeom prst="rect">
            <a:avLst/>
          </a:prstGeom>
        </p:spPr>
      </p:pic>
      <p:pic>
        <p:nvPicPr>
          <p:cNvPr id="24" name="Graphic 23">
            <a:extLst>
              <a:ext uri="{FF2B5EF4-FFF2-40B4-BE49-F238E27FC236}">
                <a16:creationId xmlns="" xmlns:a16="http://schemas.microsoft.com/office/drawing/2014/main" id="{1BD3A085-93C6-406E-9FEA-D15D207E303B}"/>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1194690" y="5785059"/>
            <a:ext cx="756010" cy="1015536"/>
          </a:xfrm>
          <a:prstGeom prst="rect">
            <a:avLst/>
          </a:prstGeom>
        </p:spPr>
      </p:pic>
      <p:sp>
        <p:nvSpPr>
          <p:cNvPr id="16" name="TextBox 15">
            <a:extLst>
              <a:ext uri="{FF2B5EF4-FFF2-40B4-BE49-F238E27FC236}">
                <a16:creationId xmlns="" xmlns:a16="http://schemas.microsoft.com/office/drawing/2014/main" id="{1AD10FF2-9B08-4B5C-983D-B15ED49B7F93}"/>
              </a:ext>
            </a:extLst>
          </p:cNvPr>
          <p:cNvSpPr txBox="1"/>
          <p:nvPr/>
        </p:nvSpPr>
        <p:spPr>
          <a:xfrm>
            <a:off x="196850" y="5472085"/>
            <a:ext cx="11798300" cy="400110"/>
          </a:xfrm>
          <a:prstGeom prst="rect">
            <a:avLst/>
          </a:prstGeom>
          <a:noFill/>
        </p:spPr>
        <p:txBody>
          <a:bodyPr wrap="square" rtlCol="0">
            <a:spAutoFit/>
          </a:bodyPr>
          <a:lstStyle/>
          <a:p>
            <a:pPr algn="just"/>
            <a:r>
              <a:rPr lang="en-GB" sz="1000" b="1" i="0" u="none" strike="noStrike" baseline="0" dirty="0" smtClean="0">
                <a:solidFill>
                  <a:srgbClr val="000000"/>
                </a:solidFill>
                <a:latin typeface="Calibri" panose="020F0502020204030204" pitchFamily="34" charset="0"/>
              </a:rPr>
              <a:t>Disclaimer</a:t>
            </a:r>
            <a:r>
              <a:rPr lang="en-GB" sz="1000" b="1" i="0" u="none" strike="noStrike" baseline="0" dirty="0">
                <a:solidFill>
                  <a:srgbClr val="000000"/>
                </a:solidFill>
                <a:latin typeface="Calibri" panose="020F0502020204030204" pitchFamily="34" charset="0"/>
              </a:rPr>
              <a:t>: </a:t>
            </a:r>
            <a:r>
              <a:rPr lang="en-GB" sz="1000" b="0" i="0" u="none" strike="noStrike" baseline="0" dirty="0">
                <a:solidFill>
                  <a:srgbClr val="000000"/>
                </a:solidFill>
                <a:latin typeface="Calibri" panose="020F0502020204030204" pitchFamily="34" charset="0"/>
              </a:rPr>
              <a:t>The content of this Document represents the views of the author only and is his/her sole responsibility; it cannot be considered to reflect the views of the European Commission and/or the Executive Agency for Small and Medium-sized Enterprises (EASME) or any other body of the European Union. The European Commission and the Agency do not accept any responsibility for use that may be made of the information it contains. </a:t>
            </a:r>
            <a:endParaRPr lang="en-US" sz="1000" dirty="0"/>
          </a:p>
        </p:txBody>
      </p:sp>
      <p:sp>
        <p:nvSpPr>
          <p:cNvPr id="17" name="TextBox 16">
            <a:extLst>
              <a:ext uri="{FF2B5EF4-FFF2-40B4-BE49-F238E27FC236}">
                <a16:creationId xmlns="" xmlns:a16="http://schemas.microsoft.com/office/drawing/2014/main" id="{3CA0DE63-B4EB-41B4-9B24-809A94C329E0}"/>
              </a:ext>
            </a:extLst>
          </p:cNvPr>
          <p:cNvSpPr txBox="1"/>
          <p:nvPr/>
        </p:nvSpPr>
        <p:spPr>
          <a:xfrm>
            <a:off x="8613339" y="59859"/>
            <a:ext cx="2514600" cy="523220"/>
          </a:xfrm>
          <a:prstGeom prst="rect">
            <a:avLst/>
          </a:prstGeom>
          <a:noFill/>
        </p:spPr>
        <p:txBody>
          <a:bodyPr wrap="square" rtlCol="0">
            <a:spAutoFit/>
          </a:bodyPr>
          <a:lstStyle/>
          <a:p>
            <a:pPr algn="ctr"/>
            <a:r>
              <a:rPr lang="sr-Latn-RS" sz="2800" b="1" dirty="0" smtClean="0">
                <a:solidFill>
                  <a:schemeClr val="bg1"/>
                </a:solidFill>
                <a:effectLst>
                  <a:outerShdw blurRad="38100" dist="38100" dir="2700000" algn="tl">
                    <a:srgbClr val="000000">
                      <a:alpha val="43137"/>
                    </a:srgbClr>
                  </a:outerShdw>
                </a:effectLst>
              </a:rPr>
              <a:t>n</a:t>
            </a:r>
            <a:r>
              <a:rPr lang="en-US" sz="2800" b="1" dirty="0" smtClean="0">
                <a:solidFill>
                  <a:schemeClr val="bg1"/>
                </a:solidFill>
                <a:effectLst>
                  <a:outerShdw blurRad="38100" dist="38100" dir="2700000" algn="tl">
                    <a:srgbClr val="000000">
                      <a:alpha val="43137"/>
                    </a:srgbClr>
                  </a:outerShdw>
                </a:effectLst>
              </a:rPr>
              <a:t>Z</a:t>
            </a:r>
            <a:r>
              <a:rPr lang="sr-Latn-RS" sz="2800" b="1" dirty="0" smtClean="0">
                <a:solidFill>
                  <a:schemeClr val="bg1"/>
                </a:solidFill>
                <a:effectLst>
                  <a:outerShdw blurRad="38100" dist="38100" dir="2700000" algn="tl">
                    <a:srgbClr val="000000">
                      <a:alpha val="43137"/>
                    </a:srgbClr>
                  </a:outerShdw>
                </a:effectLst>
              </a:rPr>
              <a:t>EB</a:t>
            </a:r>
            <a:r>
              <a:rPr lang="en-US" sz="2800" b="1" dirty="0" smtClean="0">
                <a:solidFill>
                  <a:schemeClr val="bg1"/>
                </a:solidFill>
                <a:effectLst>
                  <a:outerShdw blurRad="38100" dist="38100" dir="2700000" algn="tl">
                    <a:srgbClr val="000000">
                      <a:alpha val="43137"/>
                    </a:srgbClr>
                  </a:outerShdw>
                </a:effectLst>
              </a:rPr>
              <a:t> in Serbia</a:t>
            </a:r>
            <a:endParaRPr lang="ro-RO" sz="2800" b="1"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57150" y="766389"/>
            <a:ext cx="12134850" cy="646331"/>
          </a:xfrm>
          <a:prstGeom prst="rect">
            <a:avLst/>
          </a:prstGeom>
        </p:spPr>
        <p:txBody>
          <a:bodyPr wrap="square">
            <a:spAutoFit/>
          </a:bodyPr>
          <a:lstStyle/>
          <a:p>
            <a:endParaRPr lang="en-US" sz="3600" dirty="0"/>
          </a:p>
        </p:txBody>
      </p:sp>
      <p:sp>
        <p:nvSpPr>
          <p:cNvPr id="3" name="Rectangle 2"/>
          <p:cNvSpPr/>
          <p:nvPr/>
        </p:nvSpPr>
        <p:spPr>
          <a:xfrm>
            <a:off x="0" y="658182"/>
            <a:ext cx="12141328" cy="4801314"/>
          </a:xfrm>
          <a:prstGeom prst="rect">
            <a:avLst/>
          </a:prstGeom>
        </p:spPr>
        <p:txBody>
          <a:bodyPr wrap="square">
            <a:spAutoFit/>
          </a:bodyPr>
          <a:lstStyle/>
          <a:p>
            <a:r>
              <a:rPr lang="en-US" sz="3400" dirty="0"/>
              <a:t>The main goal of the </a:t>
            </a:r>
            <a:r>
              <a:rPr lang="en-US" sz="3400" b="1" i="1" dirty="0">
                <a:effectLst>
                  <a:outerShdw blurRad="38100" dist="38100" dir="2700000" algn="tl">
                    <a:srgbClr val="000000">
                      <a:alpha val="43137"/>
                    </a:srgbClr>
                  </a:outerShdw>
                </a:effectLst>
              </a:rPr>
              <a:t>SMART4NZEB</a:t>
            </a:r>
            <a:r>
              <a:rPr lang="en-US" sz="3400" dirty="0"/>
              <a:t> project is to strengthen the excellence of cluster management for 5 representative clusters in Central and Eastern </a:t>
            </a:r>
            <a:r>
              <a:rPr lang="en-US" sz="3400" dirty="0" smtClean="0"/>
              <a:t>Europe, </a:t>
            </a:r>
            <a:r>
              <a:rPr lang="en-US" sz="3400" dirty="0"/>
              <a:t>through a work plan created to meet 7 specific objectives, and provide top quality services for its members - SMEs. Starting from the benchmarking analysis in which the market complexity and readiness for </a:t>
            </a:r>
            <a:r>
              <a:rPr lang="en-US" sz="3400" dirty="0" err="1"/>
              <a:t>nZEB</a:t>
            </a:r>
            <a:r>
              <a:rPr lang="en-US" sz="3400" dirty="0"/>
              <a:t> of each member will be performed, the performance of cluster management will be assessed in order to obtain the Cluster Management Excellence certification - bronze, silver or gold label -</a:t>
            </a:r>
            <a:r>
              <a:rPr lang="en-US" sz="3400" b="1" dirty="0"/>
              <a:t> WP2</a:t>
            </a:r>
            <a:r>
              <a:rPr lang="en-US" sz="3400" dirty="0"/>
              <a:t>.</a:t>
            </a:r>
            <a:endParaRPr lang="en-US" sz="3400" dirty="0"/>
          </a:p>
        </p:txBody>
      </p:sp>
    </p:spTree>
    <p:extLst>
      <p:ext uri="{BB962C8B-B14F-4D97-AF65-F5344CB8AC3E}">
        <p14:creationId xmlns:p14="http://schemas.microsoft.com/office/powerpoint/2010/main" val="68905603"/>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Rectangle 213">
            <a:extLst>
              <a:ext uri="{FF2B5EF4-FFF2-40B4-BE49-F238E27FC236}">
                <a16:creationId xmlns="" xmlns:a16="http://schemas.microsoft.com/office/drawing/2014/main" id="{0105ABAC-C72F-4806-8D24-CF5259A80DFD}"/>
              </a:ext>
            </a:extLst>
          </p:cNvPr>
          <p:cNvSpPr/>
          <p:nvPr/>
        </p:nvSpPr>
        <p:spPr>
          <a:xfrm>
            <a:off x="0" y="5600700"/>
            <a:ext cx="12192000" cy="1257300"/>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 xmlns:a16="http://schemas.microsoft.com/office/drawing/2014/main" id="{27425132-325C-48FB-8DEF-065DACFC6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906" y="41402"/>
            <a:ext cx="10181094" cy="724987"/>
          </a:xfrm>
          <a:prstGeom prst="rect">
            <a:avLst/>
          </a:prstGeom>
        </p:spPr>
      </p:pic>
      <p:pic>
        <p:nvPicPr>
          <p:cNvPr id="14" name="Picture 13" descr="Logo&#10;&#10;Description automatically generated">
            <a:extLst>
              <a:ext uri="{FF2B5EF4-FFF2-40B4-BE49-F238E27FC236}">
                <a16:creationId xmlns="" xmlns:a16="http://schemas.microsoft.com/office/drawing/2014/main" id="{2BC852A1-8410-490C-ADD9-882EBFFBF3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742" b="24897"/>
          <a:stretch/>
        </p:blipFill>
        <p:spPr>
          <a:xfrm>
            <a:off x="57150" y="19050"/>
            <a:ext cx="2010906" cy="604839"/>
          </a:xfrm>
          <a:prstGeom prst="rect">
            <a:avLst/>
          </a:prstGeom>
        </p:spPr>
      </p:pic>
      <p:pic>
        <p:nvPicPr>
          <p:cNvPr id="15" name="Picture 14">
            <a:extLst>
              <a:ext uri="{FF2B5EF4-FFF2-40B4-BE49-F238E27FC236}">
                <a16:creationId xmlns="" xmlns:a16="http://schemas.microsoft.com/office/drawing/2014/main" id="{B145887D-0BC7-4BBD-B4ED-98C982C00D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300" y="5989670"/>
            <a:ext cx="1154930" cy="770279"/>
          </a:xfrm>
          <a:prstGeom prst="rect">
            <a:avLst/>
          </a:prstGeom>
        </p:spPr>
      </p:pic>
      <p:pic>
        <p:nvPicPr>
          <p:cNvPr id="19" name="Picture 8" descr="Polskie Stowarzyszenie Doradcze i Konsultingowe">
            <a:extLst>
              <a:ext uri="{FF2B5EF4-FFF2-40B4-BE49-F238E27FC236}">
                <a16:creationId xmlns="" xmlns:a16="http://schemas.microsoft.com/office/drawing/2014/main" id="{FA7C9F19-3A75-426C-BC79-69771154BC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2958" y="5994199"/>
            <a:ext cx="1636419" cy="652994"/>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a:extLst>
              <a:ext uri="{FF2B5EF4-FFF2-40B4-BE49-F238E27FC236}">
                <a16:creationId xmlns="" xmlns:a16="http://schemas.microsoft.com/office/drawing/2014/main" id="{5A89435E-37B4-463C-B8AB-7B6EC921AE31}"/>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900191" y="5945436"/>
            <a:ext cx="1697879" cy="836076"/>
          </a:xfrm>
          <a:prstGeom prst="rect">
            <a:avLst/>
          </a:prstGeom>
        </p:spPr>
      </p:pic>
      <p:pic>
        <p:nvPicPr>
          <p:cNvPr id="22" name="Graphic 21">
            <a:extLst>
              <a:ext uri="{FF2B5EF4-FFF2-40B4-BE49-F238E27FC236}">
                <a16:creationId xmlns="" xmlns:a16="http://schemas.microsoft.com/office/drawing/2014/main" id="{49F90937-9D24-4E59-91C0-01336EC71E10}"/>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4116361" y="6087889"/>
            <a:ext cx="2115297" cy="551170"/>
          </a:xfrm>
          <a:prstGeom prst="rect">
            <a:avLst/>
          </a:prstGeom>
        </p:spPr>
      </p:pic>
      <p:pic>
        <p:nvPicPr>
          <p:cNvPr id="23" name="Graphic 22">
            <a:extLst>
              <a:ext uri="{FF2B5EF4-FFF2-40B4-BE49-F238E27FC236}">
                <a16:creationId xmlns="" xmlns:a16="http://schemas.microsoft.com/office/drawing/2014/main" id="{B8A7F681-3B04-4E94-8AB4-5A31D7DCFFDA}"/>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8613339" y="6103413"/>
            <a:ext cx="2063061" cy="512480"/>
          </a:xfrm>
          <a:prstGeom prst="rect">
            <a:avLst/>
          </a:prstGeom>
        </p:spPr>
      </p:pic>
      <p:pic>
        <p:nvPicPr>
          <p:cNvPr id="24" name="Graphic 23">
            <a:extLst>
              <a:ext uri="{FF2B5EF4-FFF2-40B4-BE49-F238E27FC236}">
                <a16:creationId xmlns="" xmlns:a16="http://schemas.microsoft.com/office/drawing/2014/main" id="{1BD3A085-93C6-406E-9FEA-D15D207E303B}"/>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1194690" y="5785059"/>
            <a:ext cx="756010" cy="1015536"/>
          </a:xfrm>
          <a:prstGeom prst="rect">
            <a:avLst/>
          </a:prstGeom>
        </p:spPr>
      </p:pic>
      <p:sp>
        <p:nvSpPr>
          <p:cNvPr id="16" name="TextBox 15">
            <a:extLst>
              <a:ext uri="{FF2B5EF4-FFF2-40B4-BE49-F238E27FC236}">
                <a16:creationId xmlns="" xmlns:a16="http://schemas.microsoft.com/office/drawing/2014/main" id="{1AD10FF2-9B08-4B5C-983D-B15ED49B7F93}"/>
              </a:ext>
            </a:extLst>
          </p:cNvPr>
          <p:cNvSpPr txBox="1"/>
          <p:nvPr/>
        </p:nvSpPr>
        <p:spPr>
          <a:xfrm>
            <a:off x="196850" y="5472085"/>
            <a:ext cx="11798300" cy="400110"/>
          </a:xfrm>
          <a:prstGeom prst="rect">
            <a:avLst/>
          </a:prstGeom>
          <a:noFill/>
        </p:spPr>
        <p:txBody>
          <a:bodyPr wrap="square" rtlCol="0">
            <a:spAutoFit/>
          </a:bodyPr>
          <a:lstStyle/>
          <a:p>
            <a:pPr algn="just"/>
            <a:r>
              <a:rPr lang="en-GB" sz="1000" b="1" i="0" u="none" strike="noStrike" baseline="0" dirty="0" smtClean="0">
                <a:solidFill>
                  <a:srgbClr val="000000"/>
                </a:solidFill>
                <a:latin typeface="Calibri" panose="020F0502020204030204" pitchFamily="34" charset="0"/>
              </a:rPr>
              <a:t>Disclaimer</a:t>
            </a:r>
            <a:r>
              <a:rPr lang="en-GB" sz="1000" b="1" i="0" u="none" strike="noStrike" baseline="0" dirty="0">
                <a:solidFill>
                  <a:srgbClr val="000000"/>
                </a:solidFill>
                <a:latin typeface="Calibri" panose="020F0502020204030204" pitchFamily="34" charset="0"/>
              </a:rPr>
              <a:t>: </a:t>
            </a:r>
            <a:r>
              <a:rPr lang="en-GB" sz="1000" b="0" i="0" u="none" strike="noStrike" baseline="0" dirty="0">
                <a:solidFill>
                  <a:srgbClr val="000000"/>
                </a:solidFill>
                <a:latin typeface="Calibri" panose="020F0502020204030204" pitchFamily="34" charset="0"/>
              </a:rPr>
              <a:t>The content of this Document represents the views of the author only and is his/her sole responsibility; it cannot be considered to reflect the views of the European Commission and/or the Executive Agency for Small and Medium-sized Enterprises (EASME) or any other body of the European Union. The European Commission and the Agency do not accept any responsibility for use that may be made of the information it contains. </a:t>
            </a:r>
            <a:endParaRPr lang="en-US" sz="1000" dirty="0"/>
          </a:p>
        </p:txBody>
      </p:sp>
      <p:sp>
        <p:nvSpPr>
          <p:cNvPr id="17" name="TextBox 16">
            <a:extLst>
              <a:ext uri="{FF2B5EF4-FFF2-40B4-BE49-F238E27FC236}">
                <a16:creationId xmlns="" xmlns:a16="http://schemas.microsoft.com/office/drawing/2014/main" id="{3CA0DE63-B4EB-41B4-9B24-809A94C329E0}"/>
              </a:ext>
            </a:extLst>
          </p:cNvPr>
          <p:cNvSpPr txBox="1"/>
          <p:nvPr/>
        </p:nvSpPr>
        <p:spPr>
          <a:xfrm>
            <a:off x="8613339" y="59859"/>
            <a:ext cx="2514600" cy="523220"/>
          </a:xfrm>
          <a:prstGeom prst="rect">
            <a:avLst/>
          </a:prstGeom>
          <a:noFill/>
        </p:spPr>
        <p:txBody>
          <a:bodyPr wrap="square" rtlCol="0">
            <a:spAutoFit/>
          </a:bodyPr>
          <a:lstStyle/>
          <a:p>
            <a:pPr algn="ctr"/>
            <a:r>
              <a:rPr lang="sr-Latn-RS" sz="2800" b="1" dirty="0" smtClean="0">
                <a:solidFill>
                  <a:schemeClr val="bg1"/>
                </a:solidFill>
                <a:effectLst>
                  <a:outerShdw blurRad="38100" dist="38100" dir="2700000" algn="tl">
                    <a:srgbClr val="000000">
                      <a:alpha val="43137"/>
                    </a:srgbClr>
                  </a:outerShdw>
                </a:effectLst>
              </a:rPr>
              <a:t>n</a:t>
            </a:r>
            <a:r>
              <a:rPr lang="en-US" sz="2800" b="1" dirty="0" smtClean="0">
                <a:solidFill>
                  <a:schemeClr val="bg1"/>
                </a:solidFill>
                <a:effectLst>
                  <a:outerShdw blurRad="38100" dist="38100" dir="2700000" algn="tl">
                    <a:srgbClr val="000000">
                      <a:alpha val="43137"/>
                    </a:srgbClr>
                  </a:outerShdw>
                </a:effectLst>
              </a:rPr>
              <a:t>Z</a:t>
            </a:r>
            <a:r>
              <a:rPr lang="sr-Latn-RS" sz="2800" b="1" dirty="0" smtClean="0">
                <a:solidFill>
                  <a:schemeClr val="bg1"/>
                </a:solidFill>
                <a:effectLst>
                  <a:outerShdw blurRad="38100" dist="38100" dir="2700000" algn="tl">
                    <a:srgbClr val="000000">
                      <a:alpha val="43137"/>
                    </a:srgbClr>
                  </a:outerShdw>
                </a:effectLst>
              </a:rPr>
              <a:t>EB</a:t>
            </a:r>
            <a:r>
              <a:rPr lang="en-US" sz="2800" b="1" dirty="0" smtClean="0">
                <a:solidFill>
                  <a:schemeClr val="bg1"/>
                </a:solidFill>
                <a:effectLst>
                  <a:outerShdw blurRad="38100" dist="38100" dir="2700000" algn="tl">
                    <a:srgbClr val="000000">
                      <a:alpha val="43137"/>
                    </a:srgbClr>
                  </a:outerShdw>
                </a:effectLst>
              </a:rPr>
              <a:t> in Serbia</a:t>
            </a:r>
            <a:endParaRPr lang="ro-RO" sz="2800" b="1"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57150" y="766389"/>
            <a:ext cx="12134850" cy="646331"/>
          </a:xfrm>
          <a:prstGeom prst="rect">
            <a:avLst/>
          </a:prstGeom>
        </p:spPr>
        <p:txBody>
          <a:bodyPr wrap="square">
            <a:spAutoFit/>
          </a:bodyPr>
          <a:lstStyle/>
          <a:p>
            <a:endParaRPr lang="en-US" sz="3600" dirty="0"/>
          </a:p>
        </p:txBody>
      </p:sp>
      <p:sp>
        <p:nvSpPr>
          <p:cNvPr id="3" name="Rectangle 2"/>
          <p:cNvSpPr/>
          <p:nvPr/>
        </p:nvSpPr>
        <p:spPr>
          <a:xfrm>
            <a:off x="135658" y="763978"/>
            <a:ext cx="12056342" cy="4801314"/>
          </a:xfrm>
          <a:prstGeom prst="rect">
            <a:avLst/>
          </a:prstGeom>
        </p:spPr>
        <p:txBody>
          <a:bodyPr wrap="square">
            <a:spAutoFit/>
          </a:bodyPr>
          <a:lstStyle/>
          <a:p>
            <a:r>
              <a:rPr lang="en-US" sz="3400" dirty="0"/>
              <a:t>This will include identifying training needs for cluster managers and relevant factors for training program development to improve their skills by participating in training and education programs </a:t>
            </a:r>
            <a:r>
              <a:rPr lang="en-US" sz="3400" b="1" dirty="0"/>
              <a:t>(WP3)</a:t>
            </a:r>
            <a:r>
              <a:rPr lang="en-US" sz="3400" dirty="0"/>
              <a:t>, with recommendations for future cluster development to be used in reviewing / analyzing development and innovation strategies </a:t>
            </a:r>
            <a:r>
              <a:rPr lang="en-US" sz="3400" dirty="0" smtClean="0"/>
              <a:t>       </a:t>
            </a:r>
            <a:r>
              <a:rPr lang="en-US" sz="3400" b="1" dirty="0" smtClean="0"/>
              <a:t>(WP4). </a:t>
            </a:r>
            <a:r>
              <a:rPr lang="en-US" sz="3400" dirty="0" smtClean="0"/>
              <a:t>In </a:t>
            </a:r>
            <a:r>
              <a:rPr lang="en-US" sz="3400" dirty="0"/>
              <a:t>the following, the work plan was created to form transnational, interregional, sectoral and cross-sectoral cooperation between clusters and their members by a specially created cluster exchange program, </a:t>
            </a:r>
            <a:r>
              <a:rPr lang="en-US" sz="3400" dirty="0" err="1"/>
              <a:t>ClusterXchange</a:t>
            </a:r>
            <a:r>
              <a:rPr lang="en-US" sz="3400" dirty="0"/>
              <a:t> Program </a:t>
            </a:r>
            <a:r>
              <a:rPr lang="en-US" sz="3400" b="1" dirty="0"/>
              <a:t>(WP5)</a:t>
            </a:r>
            <a:r>
              <a:rPr lang="en-US" sz="3400" dirty="0"/>
              <a:t>.</a:t>
            </a:r>
            <a:endParaRPr lang="en-US" sz="3400" dirty="0"/>
          </a:p>
        </p:txBody>
      </p:sp>
    </p:spTree>
    <p:extLst>
      <p:ext uri="{BB962C8B-B14F-4D97-AF65-F5344CB8AC3E}">
        <p14:creationId xmlns:p14="http://schemas.microsoft.com/office/powerpoint/2010/main" val="3306112017"/>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Rectangle 213">
            <a:extLst>
              <a:ext uri="{FF2B5EF4-FFF2-40B4-BE49-F238E27FC236}">
                <a16:creationId xmlns="" xmlns:a16="http://schemas.microsoft.com/office/drawing/2014/main" id="{0105ABAC-C72F-4806-8D24-CF5259A80DFD}"/>
              </a:ext>
            </a:extLst>
          </p:cNvPr>
          <p:cNvSpPr/>
          <p:nvPr/>
        </p:nvSpPr>
        <p:spPr>
          <a:xfrm>
            <a:off x="0" y="5600700"/>
            <a:ext cx="12192000" cy="1257300"/>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 xmlns:a16="http://schemas.microsoft.com/office/drawing/2014/main" id="{27425132-325C-48FB-8DEF-065DACFC6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906" y="41402"/>
            <a:ext cx="10181094" cy="724987"/>
          </a:xfrm>
          <a:prstGeom prst="rect">
            <a:avLst/>
          </a:prstGeom>
        </p:spPr>
      </p:pic>
      <p:pic>
        <p:nvPicPr>
          <p:cNvPr id="14" name="Picture 13" descr="Logo&#10;&#10;Description automatically generated">
            <a:extLst>
              <a:ext uri="{FF2B5EF4-FFF2-40B4-BE49-F238E27FC236}">
                <a16:creationId xmlns="" xmlns:a16="http://schemas.microsoft.com/office/drawing/2014/main" id="{2BC852A1-8410-490C-ADD9-882EBFFBF3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742" b="24897"/>
          <a:stretch/>
        </p:blipFill>
        <p:spPr>
          <a:xfrm>
            <a:off x="57150" y="19050"/>
            <a:ext cx="2010906" cy="604839"/>
          </a:xfrm>
          <a:prstGeom prst="rect">
            <a:avLst/>
          </a:prstGeom>
        </p:spPr>
      </p:pic>
      <p:pic>
        <p:nvPicPr>
          <p:cNvPr id="15" name="Picture 14">
            <a:extLst>
              <a:ext uri="{FF2B5EF4-FFF2-40B4-BE49-F238E27FC236}">
                <a16:creationId xmlns="" xmlns:a16="http://schemas.microsoft.com/office/drawing/2014/main" id="{B145887D-0BC7-4BBD-B4ED-98C982C00D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300" y="5989670"/>
            <a:ext cx="1154930" cy="770279"/>
          </a:xfrm>
          <a:prstGeom prst="rect">
            <a:avLst/>
          </a:prstGeom>
        </p:spPr>
      </p:pic>
      <p:pic>
        <p:nvPicPr>
          <p:cNvPr id="19" name="Picture 8" descr="Polskie Stowarzyszenie Doradcze i Konsultingowe">
            <a:extLst>
              <a:ext uri="{FF2B5EF4-FFF2-40B4-BE49-F238E27FC236}">
                <a16:creationId xmlns="" xmlns:a16="http://schemas.microsoft.com/office/drawing/2014/main" id="{FA7C9F19-3A75-426C-BC79-69771154BC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2958" y="5994199"/>
            <a:ext cx="1636419" cy="652994"/>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a:extLst>
              <a:ext uri="{FF2B5EF4-FFF2-40B4-BE49-F238E27FC236}">
                <a16:creationId xmlns="" xmlns:a16="http://schemas.microsoft.com/office/drawing/2014/main" id="{5A89435E-37B4-463C-B8AB-7B6EC921AE31}"/>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900191" y="5945436"/>
            <a:ext cx="1697879" cy="836076"/>
          </a:xfrm>
          <a:prstGeom prst="rect">
            <a:avLst/>
          </a:prstGeom>
        </p:spPr>
      </p:pic>
      <p:pic>
        <p:nvPicPr>
          <p:cNvPr id="22" name="Graphic 21">
            <a:extLst>
              <a:ext uri="{FF2B5EF4-FFF2-40B4-BE49-F238E27FC236}">
                <a16:creationId xmlns="" xmlns:a16="http://schemas.microsoft.com/office/drawing/2014/main" id="{49F90937-9D24-4E59-91C0-01336EC71E10}"/>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4116361" y="6087889"/>
            <a:ext cx="2115297" cy="551170"/>
          </a:xfrm>
          <a:prstGeom prst="rect">
            <a:avLst/>
          </a:prstGeom>
        </p:spPr>
      </p:pic>
      <p:pic>
        <p:nvPicPr>
          <p:cNvPr id="23" name="Graphic 22">
            <a:extLst>
              <a:ext uri="{FF2B5EF4-FFF2-40B4-BE49-F238E27FC236}">
                <a16:creationId xmlns="" xmlns:a16="http://schemas.microsoft.com/office/drawing/2014/main" id="{B8A7F681-3B04-4E94-8AB4-5A31D7DCFFDA}"/>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8613339" y="6103413"/>
            <a:ext cx="2063061" cy="512480"/>
          </a:xfrm>
          <a:prstGeom prst="rect">
            <a:avLst/>
          </a:prstGeom>
        </p:spPr>
      </p:pic>
      <p:pic>
        <p:nvPicPr>
          <p:cNvPr id="24" name="Graphic 23">
            <a:extLst>
              <a:ext uri="{FF2B5EF4-FFF2-40B4-BE49-F238E27FC236}">
                <a16:creationId xmlns="" xmlns:a16="http://schemas.microsoft.com/office/drawing/2014/main" id="{1BD3A085-93C6-406E-9FEA-D15D207E303B}"/>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1194690" y="5785059"/>
            <a:ext cx="756010" cy="1015536"/>
          </a:xfrm>
          <a:prstGeom prst="rect">
            <a:avLst/>
          </a:prstGeom>
        </p:spPr>
      </p:pic>
      <p:sp>
        <p:nvSpPr>
          <p:cNvPr id="16" name="TextBox 15">
            <a:extLst>
              <a:ext uri="{FF2B5EF4-FFF2-40B4-BE49-F238E27FC236}">
                <a16:creationId xmlns="" xmlns:a16="http://schemas.microsoft.com/office/drawing/2014/main" id="{1AD10FF2-9B08-4B5C-983D-B15ED49B7F93}"/>
              </a:ext>
            </a:extLst>
          </p:cNvPr>
          <p:cNvSpPr txBox="1"/>
          <p:nvPr/>
        </p:nvSpPr>
        <p:spPr>
          <a:xfrm>
            <a:off x="196850" y="5472085"/>
            <a:ext cx="11798300" cy="400110"/>
          </a:xfrm>
          <a:prstGeom prst="rect">
            <a:avLst/>
          </a:prstGeom>
          <a:noFill/>
        </p:spPr>
        <p:txBody>
          <a:bodyPr wrap="square" rtlCol="0">
            <a:spAutoFit/>
          </a:bodyPr>
          <a:lstStyle/>
          <a:p>
            <a:pPr algn="just"/>
            <a:r>
              <a:rPr lang="en-GB" sz="1000" b="1" i="0" u="none" strike="noStrike" baseline="0" dirty="0" smtClean="0">
                <a:solidFill>
                  <a:srgbClr val="000000"/>
                </a:solidFill>
                <a:latin typeface="Calibri" panose="020F0502020204030204" pitchFamily="34" charset="0"/>
              </a:rPr>
              <a:t>Disclaimer</a:t>
            </a:r>
            <a:r>
              <a:rPr lang="en-GB" sz="1000" b="1" i="0" u="none" strike="noStrike" baseline="0" dirty="0">
                <a:solidFill>
                  <a:srgbClr val="000000"/>
                </a:solidFill>
                <a:latin typeface="Calibri" panose="020F0502020204030204" pitchFamily="34" charset="0"/>
              </a:rPr>
              <a:t>: </a:t>
            </a:r>
            <a:r>
              <a:rPr lang="en-GB" sz="1000" b="0" i="0" u="none" strike="noStrike" baseline="0" dirty="0">
                <a:solidFill>
                  <a:srgbClr val="000000"/>
                </a:solidFill>
                <a:latin typeface="Calibri" panose="020F0502020204030204" pitchFamily="34" charset="0"/>
              </a:rPr>
              <a:t>The content of this Document represents the views of the author only and is his/her sole responsibility; it cannot be considered to reflect the views of the European Commission and/or the Executive Agency for Small and Medium-sized Enterprises (EASME) or any other body of the European Union. The European Commission and the Agency do not accept any responsibility for use that may be made of the information it contains. </a:t>
            </a:r>
            <a:endParaRPr lang="en-US" sz="1000" dirty="0"/>
          </a:p>
        </p:txBody>
      </p:sp>
      <p:sp>
        <p:nvSpPr>
          <p:cNvPr id="17" name="TextBox 16">
            <a:extLst>
              <a:ext uri="{FF2B5EF4-FFF2-40B4-BE49-F238E27FC236}">
                <a16:creationId xmlns="" xmlns:a16="http://schemas.microsoft.com/office/drawing/2014/main" id="{3CA0DE63-B4EB-41B4-9B24-809A94C329E0}"/>
              </a:ext>
            </a:extLst>
          </p:cNvPr>
          <p:cNvSpPr txBox="1"/>
          <p:nvPr/>
        </p:nvSpPr>
        <p:spPr>
          <a:xfrm>
            <a:off x="8613339" y="59859"/>
            <a:ext cx="2514600" cy="523220"/>
          </a:xfrm>
          <a:prstGeom prst="rect">
            <a:avLst/>
          </a:prstGeom>
          <a:noFill/>
        </p:spPr>
        <p:txBody>
          <a:bodyPr wrap="square" rtlCol="0">
            <a:spAutoFit/>
          </a:bodyPr>
          <a:lstStyle/>
          <a:p>
            <a:pPr algn="ctr"/>
            <a:r>
              <a:rPr lang="sr-Latn-RS" sz="2800" b="1" dirty="0" smtClean="0">
                <a:solidFill>
                  <a:schemeClr val="bg1"/>
                </a:solidFill>
                <a:effectLst>
                  <a:outerShdw blurRad="38100" dist="38100" dir="2700000" algn="tl">
                    <a:srgbClr val="000000">
                      <a:alpha val="43137"/>
                    </a:srgbClr>
                  </a:outerShdw>
                </a:effectLst>
              </a:rPr>
              <a:t>n</a:t>
            </a:r>
            <a:r>
              <a:rPr lang="en-US" sz="2800" b="1" dirty="0" smtClean="0">
                <a:solidFill>
                  <a:schemeClr val="bg1"/>
                </a:solidFill>
                <a:effectLst>
                  <a:outerShdw blurRad="38100" dist="38100" dir="2700000" algn="tl">
                    <a:srgbClr val="000000">
                      <a:alpha val="43137"/>
                    </a:srgbClr>
                  </a:outerShdw>
                </a:effectLst>
              </a:rPr>
              <a:t>Z</a:t>
            </a:r>
            <a:r>
              <a:rPr lang="sr-Latn-RS" sz="2800" b="1" dirty="0" smtClean="0">
                <a:solidFill>
                  <a:schemeClr val="bg1"/>
                </a:solidFill>
                <a:effectLst>
                  <a:outerShdw blurRad="38100" dist="38100" dir="2700000" algn="tl">
                    <a:srgbClr val="000000">
                      <a:alpha val="43137"/>
                    </a:srgbClr>
                  </a:outerShdw>
                </a:effectLst>
              </a:rPr>
              <a:t>EB</a:t>
            </a:r>
            <a:r>
              <a:rPr lang="en-US" sz="2800" b="1" dirty="0" smtClean="0">
                <a:solidFill>
                  <a:schemeClr val="bg1"/>
                </a:solidFill>
                <a:effectLst>
                  <a:outerShdw blurRad="38100" dist="38100" dir="2700000" algn="tl">
                    <a:srgbClr val="000000">
                      <a:alpha val="43137"/>
                    </a:srgbClr>
                  </a:outerShdw>
                </a:effectLst>
              </a:rPr>
              <a:t> in Serbia</a:t>
            </a:r>
            <a:endParaRPr lang="ro-RO" sz="2800" b="1"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57150" y="766389"/>
            <a:ext cx="12134850" cy="646331"/>
          </a:xfrm>
          <a:prstGeom prst="rect">
            <a:avLst/>
          </a:prstGeom>
        </p:spPr>
        <p:txBody>
          <a:bodyPr wrap="square">
            <a:spAutoFit/>
          </a:bodyPr>
          <a:lstStyle/>
          <a:p>
            <a:endParaRPr lang="en-US" sz="3600" dirty="0"/>
          </a:p>
        </p:txBody>
      </p:sp>
      <p:sp>
        <p:nvSpPr>
          <p:cNvPr id="3" name="Rectangle 2"/>
          <p:cNvSpPr/>
          <p:nvPr/>
        </p:nvSpPr>
        <p:spPr>
          <a:xfrm>
            <a:off x="72158" y="636927"/>
            <a:ext cx="12119842" cy="4524315"/>
          </a:xfrm>
          <a:prstGeom prst="rect">
            <a:avLst/>
          </a:prstGeom>
        </p:spPr>
        <p:txBody>
          <a:bodyPr wrap="square">
            <a:spAutoFit/>
          </a:bodyPr>
          <a:lstStyle/>
          <a:p>
            <a:r>
              <a:rPr lang="en-US" sz="3600" dirty="0"/>
              <a:t>This is achieved through effective project coordination </a:t>
            </a:r>
            <a:r>
              <a:rPr lang="en-US" sz="3600" b="1" dirty="0"/>
              <a:t>(WP1) </a:t>
            </a:r>
            <a:r>
              <a:rPr lang="en-US" sz="3600" dirty="0"/>
              <a:t>and is supported by a strong communication and dissemination campaign </a:t>
            </a:r>
            <a:r>
              <a:rPr lang="en-US" sz="3600" b="1" dirty="0"/>
              <a:t>(WP6) </a:t>
            </a:r>
            <a:r>
              <a:rPr lang="en-US" sz="3600" dirty="0"/>
              <a:t>that will also establish sustainable cooperation between engaged partners and relevant representatives of significant actors in the </a:t>
            </a:r>
            <a:r>
              <a:rPr lang="en-US" sz="3600" dirty="0" err="1"/>
              <a:t>nZEB</a:t>
            </a:r>
            <a:r>
              <a:rPr lang="en-US" sz="3600" dirty="0"/>
              <a:t> market in selected countries.</a:t>
            </a:r>
          </a:p>
          <a:p>
            <a:endParaRPr lang="en-US" sz="3600" dirty="0"/>
          </a:p>
          <a:p>
            <a:r>
              <a:rPr lang="en-US" sz="3600" dirty="0"/>
              <a:t>Work </a:t>
            </a:r>
            <a:r>
              <a:rPr lang="en-US" sz="3600" dirty="0" smtClean="0"/>
              <a:t>packages </a:t>
            </a:r>
            <a:r>
              <a:rPr lang="en-US" sz="3600" dirty="0"/>
              <a:t>and their mutual relations are presented in the following figure.</a:t>
            </a:r>
            <a:endParaRPr lang="en-US" sz="3600" dirty="0"/>
          </a:p>
        </p:txBody>
      </p:sp>
    </p:spTree>
    <p:extLst>
      <p:ext uri="{BB962C8B-B14F-4D97-AF65-F5344CB8AC3E}">
        <p14:creationId xmlns:p14="http://schemas.microsoft.com/office/powerpoint/2010/main" val="3902540324"/>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Rectangle 213">
            <a:extLst>
              <a:ext uri="{FF2B5EF4-FFF2-40B4-BE49-F238E27FC236}">
                <a16:creationId xmlns="" xmlns:a16="http://schemas.microsoft.com/office/drawing/2014/main" id="{0105ABAC-C72F-4806-8D24-CF5259A80DFD}"/>
              </a:ext>
            </a:extLst>
          </p:cNvPr>
          <p:cNvSpPr/>
          <p:nvPr/>
        </p:nvSpPr>
        <p:spPr>
          <a:xfrm>
            <a:off x="0" y="5600700"/>
            <a:ext cx="12192000" cy="1257300"/>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 xmlns:a16="http://schemas.microsoft.com/office/drawing/2014/main" id="{27425132-325C-48FB-8DEF-065DACFC6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906" y="41402"/>
            <a:ext cx="10181094" cy="724987"/>
          </a:xfrm>
          <a:prstGeom prst="rect">
            <a:avLst/>
          </a:prstGeom>
        </p:spPr>
      </p:pic>
      <p:pic>
        <p:nvPicPr>
          <p:cNvPr id="14" name="Picture 13" descr="Logo&#10;&#10;Description automatically generated">
            <a:extLst>
              <a:ext uri="{FF2B5EF4-FFF2-40B4-BE49-F238E27FC236}">
                <a16:creationId xmlns="" xmlns:a16="http://schemas.microsoft.com/office/drawing/2014/main" id="{2BC852A1-8410-490C-ADD9-882EBFFBF3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742" b="24897"/>
          <a:stretch/>
        </p:blipFill>
        <p:spPr>
          <a:xfrm>
            <a:off x="57150" y="19050"/>
            <a:ext cx="2010906" cy="604839"/>
          </a:xfrm>
          <a:prstGeom prst="rect">
            <a:avLst/>
          </a:prstGeom>
        </p:spPr>
      </p:pic>
      <p:pic>
        <p:nvPicPr>
          <p:cNvPr id="15" name="Picture 14">
            <a:extLst>
              <a:ext uri="{FF2B5EF4-FFF2-40B4-BE49-F238E27FC236}">
                <a16:creationId xmlns="" xmlns:a16="http://schemas.microsoft.com/office/drawing/2014/main" id="{B145887D-0BC7-4BBD-B4ED-98C982C00D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150" y="5989670"/>
            <a:ext cx="1154930" cy="770279"/>
          </a:xfrm>
          <a:prstGeom prst="rect">
            <a:avLst/>
          </a:prstGeom>
        </p:spPr>
      </p:pic>
      <p:pic>
        <p:nvPicPr>
          <p:cNvPr id="19" name="Picture 8" descr="Polskie Stowarzyszenie Doradcze i Konsultingowe">
            <a:extLst>
              <a:ext uri="{FF2B5EF4-FFF2-40B4-BE49-F238E27FC236}">
                <a16:creationId xmlns="" xmlns:a16="http://schemas.microsoft.com/office/drawing/2014/main" id="{FA7C9F19-3A75-426C-BC79-69771154BC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2958" y="5994199"/>
            <a:ext cx="1636419" cy="652994"/>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a:extLst>
              <a:ext uri="{FF2B5EF4-FFF2-40B4-BE49-F238E27FC236}">
                <a16:creationId xmlns="" xmlns:a16="http://schemas.microsoft.com/office/drawing/2014/main" id="{5A89435E-37B4-463C-B8AB-7B6EC921AE31}"/>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900191" y="5945436"/>
            <a:ext cx="1697879" cy="836076"/>
          </a:xfrm>
          <a:prstGeom prst="rect">
            <a:avLst/>
          </a:prstGeom>
        </p:spPr>
      </p:pic>
      <p:pic>
        <p:nvPicPr>
          <p:cNvPr id="22" name="Graphic 21">
            <a:extLst>
              <a:ext uri="{FF2B5EF4-FFF2-40B4-BE49-F238E27FC236}">
                <a16:creationId xmlns="" xmlns:a16="http://schemas.microsoft.com/office/drawing/2014/main" id="{49F90937-9D24-4E59-91C0-01336EC71E10}"/>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4116361" y="6087889"/>
            <a:ext cx="2115297" cy="551170"/>
          </a:xfrm>
          <a:prstGeom prst="rect">
            <a:avLst/>
          </a:prstGeom>
        </p:spPr>
      </p:pic>
      <p:pic>
        <p:nvPicPr>
          <p:cNvPr id="23" name="Graphic 22">
            <a:extLst>
              <a:ext uri="{FF2B5EF4-FFF2-40B4-BE49-F238E27FC236}">
                <a16:creationId xmlns="" xmlns:a16="http://schemas.microsoft.com/office/drawing/2014/main" id="{B8A7F681-3B04-4E94-8AB4-5A31D7DCFFDA}"/>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8613339" y="6103413"/>
            <a:ext cx="2063061" cy="512480"/>
          </a:xfrm>
          <a:prstGeom prst="rect">
            <a:avLst/>
          </a:prstGeom>
        </p:spPr>
      </p:pic>
      <p:pic>
        <p:nvPicPr>
          <p:cNvPr id="24" name="Graphic 23">
            <a:extLst>
              <a:ext uri="{FF2B5EF4-FFF2-40B4-BE49-F238E27FC236}">
                <a16:creationId xmlns="" xmlns:a16="http://schemas.microsoft.com/office/drawing/2014/main" id="{1BD3A085-93C6-406E-9FEA-D15D207E303B}"/>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1308990" y="5785059"/>
            <a:ext cx="756010" cy="1015536"/>
          </a:xfrm>
          <a:prstGeom prst="rect">
            <a:avLst/>
          </a:prstGeom>
        </p:spPr>
      </p:pic>
      <p:sp>
        <p:nvSpPr>
          <p:cNvPr id="17" name="TextBox 16">
            <a:extLst>
              <a:ext uri="{FF2B5EF4-FFF2-40B4-BE49-F238E27FC236}">
                <a16:creationId xmlns="" xmlns:a16="http://schemas.microsoft.com/office/drawing/2014/main" id="{3CA0DE63-B4EB-41B4-9B24-809A94C329E0}"/>
              </a:ext>
            </a:extLst>
          </p:cNvPr>
          <p:cNvSpPr txBox="1"/>
          <p:nvPr/>
        </p:nvSpPr>
        <p:spPr>
          <a:xfrm>
            <a:off x="8613339" y="59859"/>
            <a:ext cx="2514600" cy="523220"/>
          </a:xfrm>
          <a:prstGeom prst="rect">
            <a:avLst/>
          </a:prstGeom>
          <a:noFill/>
        </p:spPr>
        <p:txBody>
          <a:bodyPr wrap="square" rtlCol="0">
            <a:spAutoFit/>
          </a:bodyPr>
          <a:lstStyle/>
          <a:p>
            <a:pPr algn="ctr"/>
            <a:r>
              <a:rPr lang="sr-Latn-RS" sz="2800" b="1" dirty="0" smtClean="0">
                <a:solidFill>
                  <a:schemeClr val="bg1"/>
                </a:solidFill>
                <a:effectLst>
                  <a:outerShdw blurRad="38100" dist="38100" dir="2700000" algn="tl">
                    <a:srgbClr val="000000">
                      <a:alpha val="43137"/>
                    </a:srgbClr>
                  </a:outerShdw>
                </a:effectLst>
              </a:rPr>
              <a:t>n</a:t>
            </a:r>
            <a:r>
              <a:rPr lang="en-US" sz="2800" b="1" dirty="0" smtClean="0">
                <a:solidFill>
                  <a:schemeClr val="bg1"/>
                </a:solidFill>
                <a:effectLst>
                  <a:outerShdw blurRad="38100" dist="38100" dir="2700000" algn="tl">
                    <a:srgbClr val="000000">
                      <a:alpha val="43137"/>
                    </a:srgbClr>
                  </a:outerShdw>
                </a:effectLst>
              </a:rPr>
              <a:t>Z</a:t>
            </a:r>
            <a:r>
              <a:rPr lang="sr-Latn-RS" sz="2800" b="1" dirty="0" smtClean="0">
                <a:solidFill>
                  <a:schemeClr val="bg1"/>
                </a:solidFill>
                <a:effectLst>
                  <a:outerShdw blurRad="38100" dist="38100" dir="2700000" algn="tl">
                    <a:srgbClr val="000000">
                      <a:alpha val="43137"/>
                    </a:srgbClr>
                  </a:outerShdw>
                </a:effectLst>
              </a:rPr>
              <a:t>EB</a:t>
            </a:r>
            <a:r>
              <a:rPr lang="en-US" sz="2800" b="1" dirty="0" smtClean="0">
                <a:solidFill>
                  <a:schemeClr val="bg1"/>
                </a:solidFill>
                <a:effectLst>
                  <a:outerShdw blurRad="38100" dist="38100" dir="2700000" algn="tl">
                    <a:srgbClr val="000000">
                      <a:alpha val="43137"/>
                    </a:srgbClr>
                  </a:outerShdw>
                </a:effectLst>
              </a:rPr>
              <a:t> in Serbia</a:t>
            </a:r>
            <a:endParaRPr lang="ro-RO" sz="2800" b="1"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57150" y="766389"/>
            <a:ext cx="12134850" cy="646331"/>
          </a:xfrm>
          <a:prstGeom prst="rect">
            <a:avLst/>
          </a:prstGeom>
        </p:spPr>
        <p:txBody>
          <a:bodyPr wrap="square">
            <a:spAutoFit/>
          </a:bodyPr>
          <a:lstStyle/>
          <a:p>
            <a:endParaRPr lang="en-US" sz="3600" dirty="0"/>
          </a:p>
        </p:txBody>
      </p:sp>
      <p:pic>
        <p:nvPicPr>
          <p:cNvPr id="1026"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06538" y="623889"/>
            <a:ext cx="9990562" cy="623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9531475"/>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Rectangle 213">
            <a:extLst>
              <a:ext uri="{FF2B5EF4-FFF2-40B4-BE49-F238E27FC236}">
                <a16:creationId xmlns="" xmlns:a16="http://schemas.microsoft.com/office/drawing/2014/main" id="{0105ABAC-C72F-4806-8D24-CF5259A80DFD}"/>
              </a:ext>
            </a:extLst>
          </p:cNvPr>
          <p:cNvSpPr/>
          <p:nvPr/>
        </p:nvSpPr>
        <p:spPr>
          <a:xfrm>
            <a:off x="0" y="5600700"/>
            <a:ext cx="12192000" cy="1257300"/>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 xmlns:a16="http://schemas.microsoft.com/office/drawing/2014/main" id="{27425132-325C-48FB-8DEF-065DACFC6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906" y="16002"/>
            <a:ext cx="10181094" cy="724987"/>
          </a:xfrm>
          <a:prstGeom prst="rect">
            <a:avLst/>
          </a:prstGeom>
        </p:spPr>
      </p:pic>
      <p:pic>
        <p:nvPicPr>
          <p:cNvPr id="14" name="Picture 13" descr="Logo&#10;&#10;Description automatically generated">
            <a:extLst>
              <a:ext uri="{FF2B5EF4-FFF2-40B4-BE49-F238E27FC236}">
                <a16:creationId xmlns="" xmlns:a16="http://schemas.microsoft.com/office/drawing/2014/main" id="{2BC852A1-8410-490C-ADD9-882EBFFBF3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742" b="24897"/>
          <a:stretch/>
        </p:blipFill>
        <p:spPr>
          <a:xfrm>
            <a:off x="57150" y="19050"/>
            <a:ext cx="2010906" cy="604839"/>
          </a:xfrm>
          <a:prstGeom prst="rect">
            <a:avLst/>
          </a:prstGeom>
        </p:spPr>
      </p:pic>
      <p:sp>
        <p:nvSpPr>
          <p:cNvPr id="13" name="TextBox 12">
            <a:extLst>
              <a:ext uri="{FF2B5EF4-FFF2-40B4-BE49-F238E27FC236}">
                <a16:creationId xmlns="" xmlns:a16="http://schemas.microsoft.com/office/drawing/2014/main" id="{FE433224-F580-4367-8554-8425D1AB8C58}"/>
              </a:ext>
            </a:extLst>
          </p:cNvPr>
          <p:cNvSpPr txBox="1"/>
          <p:nvPr/>
        </p:nvSpPr>
        <p:spPr>
          <a:xfrm>
            <a:off x="7197829" y="410184"/>
            <a:ext cx="4710733" cy="400110"/>
          </a:xfrm>
          <a:prstGeom prst="rect">
            <a:avLst/>
          </a:prstGeom>
          <a:noFill/>
        </p:spPr>
        <p:txBody>
          <a:bodyPr wrap="square">
            <a:spAutoFit/>
          </a:bodyPr>
          <a:lstStyle/>
          <a:p>
            <a:pPr algn="l"/>
            <a:endParaRPr lang="en-US" sz="1000" b="0" i="0" u="none" strike="noStrike" baseline="0" dirty="0">
              <a:solidFill>
                <a:srgbClr val="000000"/>
              </a:solidFill>
              <a:latin typeface="Arial" panose="020B0604020202020204" pitchFamily="34" charset="0"/>
            </a:endParaRPr>
          </a:p>
          <a:p>
            <a:r>
              <a:rPr lang="en-GB" sz="1000" b="0" i="0" u="none" strike="noStrike" baseline="0" dirty="0">
                <a:solidFill>
                  <a:srgbClr val="000000"/>
                </a:solidFill>
                <a:latin typeface="Arial" panose="020B0604020202020204" pitchFamily="34" charset="0"/>
              </a:rPr>
              <a:t> This Project Report was funded by the European Union’s COSME Programme. </a:t>
            </a:r>
            <a:endParaRPr lang="en-US" sz="1000" dirty="0"/>
          </a:p>
        </p:txBody>
      </p:sp>
      <p:pic>
        <p:nvPicPr>
          <p:cNvPr id="5" name="Picture 4">
            <a:extLst>
              <a:ext uri="{FF2B5EF4-FFF2-40B4-BE49-F238E27FC236}">
                <a16:creationId xmlns="" xmlns:a16="http://schemas.microsoft.com/office/drawing/2014/main" id="{569A71AE-BCF1-459A-9602-E7F0CF08011E}"/>
              </a:ext>
            </a:extLst>
          </p:cNvPr>
          <p:cNvPicPr>
            <a:picLocks noChangeAspect="1"/>
          </p:cNvPicPr>
          <p:nvPr/>
        </p:nvPicPr>
        <p:blipFill>
          <a:blip r:embed="rId4"/>
          <a:stretch>
            <a:fillRect/>
          </a:stretch>
        </p:blipFill>
        <p:spPr>
          <a:xfrm>
            <a:off x="-24737" y="1637732"/>
            <a:ext cx="4465647" cy="3261814"/>
          </a:xfrm>
          <a:prstGeom prst="rect">
            <a:avLst/>
          </a:prstGeom>
        </p:spPr>
      </p:pic>
      <p:pic>
        <p:nvPicPr>
          <p:cNvPr id="7" name="Picture 6">
            <a:extLst>
              <a:ext uri="{FF2B5EF4-FFF2-40B4-BE49-F238E27FC236}">
                <a16:creationId xmlns="" xmlns:a16="http://schemas.microsoft.com/office/drawing/2014/main" id="{ACCCE11C-C0B8-4431-BB61-7304A67A1C63}"/>
              </a:ext>
            </a:extLst>
          </p:cNvPr>
          <p:cNvPicPr>
            <a:picLocks noChangeAspect="1"/>
          </p:cNvPicPr>
          <p:nvPr/>
        </p:nvPicPr>
        <p:blipFill>
          <a:blip r:embed="rId5"/>
          <a:stretch>
            <a:fillRect/>
          </a:stretch>
        </p:blipFill>
        <p:spPr>
          <a:xfrm>
            <a:off x="4319313" y="1637731"/>
            <a:ext cx="4141293" cy="3261813"/>
          </a:xfrm>
          <a:prstGeom prst="rect">
            <a:avLst/>
          </a:prstGeom>
        </p:spPr>
      </p:pic>
      <p:pic>
        <p:nvPicPr>
          <p:cNvPr id="11" name="Picture 10">
            <a:extLst>
              <a:ext uri="{FF2B5EF4-FFF2-40B4-BE49-F238E27FC236}">
                <a16:creationId xmlns="" xmlns:a16="http://schemas.microsoft.com/office/drawing/2014/main" id="{53509003-C2EF-499A-9B78-36DFA4D9A7A2}"/>
              </a:ext>
            </a:extLst>
          </p:cNvPr>
          <p:cNvPicPr>
            <a:picLocks noChangeAspect="1"/>
          </p:cNvPicPr>
          <p:nvPr/>
        </p:nvPicPr>
        <p:blipFill>
          <a:blip r:embed="rId6"/>
          <a:stretch>
            <a:fillRect/>
          </a:stretch>
        </p:blipFill>
        <p:spPr>
          <a:xfrm>
            <a:off x="8381498" y="995018"/>
            <a:ext cx="3798855" cy="4092898"/>
          </a:xfrm>
          <a:prstGeom prst="rect">
            <a:avLst/>
          </a:prstGeom>
        </p:spPr>
      </p:pic>
      <p:pic>
        <p:nvPicPr>
          <p:cNvPr id="28" name="Picture 27">
            <a:extLst>
              <a:ext uri="{FF2B5EF4-FFF2-40B4-BE49-F238E27FC236}">
                <a16:creationId xmlns="" xmlns:a16="http://schemas.microsoft.com/office/drawing/2014/main" id="{4474DAB0-CF16-45AF-B438-0B1C7BD0C1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1300" y="5989670"/>
            <a:ext cx="1154930" cy="770279"/>
          </a:xfrm>
          <a:prstGeom prst="rect">
            <a:avLst/>
          </a:prstGeom>
        </p:spPr>
      </p:pic>
      <p:pic>
        <p:nvPicPr>
          <p:cNvPr id="29" name="Picture 8" descr="Polskie Stowarzyszenie Doradcze i Konsultingowe">
            <a:extLst>
              <a:ext uri="{FF2B5EF4-FFF2-40B4-BE49-F238E27FC236}">
                <a16:creationId xmlns="" xmlns:a16="http://schemas.microsoft.com/office/drawing/2014/main" id="{AA90B226-9CB3-41F3-85BB-B17BA5F9940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2958" y="5994199"/>
            <a:ext cx="1636419" cy="652994"/>
          </a:xfrm>
          <a:prstGeom prst="rect">
            <a:avLst/>
          </a:prstGeom>
          <a:noFill/>
          <a:extLst>
            <a:ext uri="{909E8E84-426E-40DD-AFC4-6F175D3DCCD1}">
              <a14:hiddenFill xmlns:a14="http://schemas.microsoft.com/office/drawing/2010/main">
                <a:solidFill>
                  <a:srgbClr val="FFFFFF"/>
                </a:solidFill>
              </a14:hiddenFill>
            </a:ext>
          </a:extLst>
        </p:spPr>
      </p:pic>
      <p:pic>
        <p:nvPicPr>
          <p:cNvPr id="30" name="Graphic 29">
            <a:extLst>
              <a:ext uri="{FF2B5EF4-FFF2-40B4-BE49-F238E27FC236}">
                <a16:creationId xmlns="" xmlns:a16="http://schemas.microsoft.com/office/drawing/2014/main" id="{48D09F51-CF9A-43DA-BB2E-3358C07C86AC}"/>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1900191" y="5945436"/>
            <a:ext cx="1697879" cy="836076"/>
          </a:xfrm>
          <a:prstGeom prst="rect">
            <a:avLst/>
          </a:prstGeom>
        </p:spPr>
      </p:pic>
      <p:pic>
        <p:nvPicPr>
          <p:cNvPr id="31" name="Graphic 30">
            <a:extLst>
              <a:ext uri="{FF2B5EF4-FFF2-40B4-BE49-F238E27FC236}">
                <a16:creationId xmlns="" xmlns:a16="http://schemas.microsoft.com/office/drawing/2014/main" id="{9CE102E0-27FE-419E-A6AA-EEA8F52ACA0E}"/>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4116361" y="6087889"/>
            <a:ext cx="2115297" cy="551170"/>
          </a:xfrm>
          <a:prstGeom prst="rect">
            <a:avLst/>
          </a:prstGeom>
        </p:spPr>
      </p:pic>
      <p:pic>
        <p:nvPicPr>
          <p:cNvPr id="32" name="Graphic 31">
            <a:extLst>
              <a:ext uri="{FF2B5EF4-FFF2-40B4-BE49-F238E27FC236}">
                <a16:creationId xmlns="" xmlns:a16="http://schemas.microsoft.com/office/drawing/2014/main" id="{8F778FBE-4112-4414-9C6B-7DA22E8F2567}"/>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8613339" y="6103413"/>
            <a:ext cx="2063061" cy="512480"/>
          </a:xfrm>
          <a:prstGeom prst="rect">
            <a:avLst/>
          </a:prstGeom>
        </p:spPr>
      </p:pic>
      <p:pic>
        <p:nvPicPr>
          <p:cNvPr id="33" name="Graphic 32">
            <a:extLst>
              <a:ext uri="{FF2B5EF4-FFF2-40B4-BE49-F238E27FC236}">
                <a16:creationId xmlns="" xmlns:a16="http://schemas.microsoft.com/office/drawing/2014/main" id="{71B6C63E-75A8-4B83-A9D8-0DB4B276A0BC}"/>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11194690" y="5785059"/>
            <a:ext cx="756010" cy="1015536"/>
          </a:xfrm>
          <a:prstGeom prst="rect">
            <a:avLst/>
          </a:prstGeom>
        </p:spPr>
      </p:pic>
      <p:sp>
        <p:nvSpPr>
          <p:cNvPr id="18" name="TextBox 17">
            <a:extLst>
              <a:ext uri="{FF2B5EF4-FFF2-40B4-BE49-F238E27FC236}">
                <a16:creationId xmlns="" xmlns:a16="http://schemas.microsoft.com/office/drawing/2014/main" id="{1AD10FF2-9B08-4B5C-983D-B15ED49B7F93}"/>
              </a:ext>
            </a:extLst>
          </p:cNvPr>
          <p:cNvSpPr txBox="1"/>
          <p:nvPr/>
        </p:nvSpPr>
        <p:spPr>
          <a:xfrm>
            <a:off x="196850" y="5472085"/>
            <a:ext cx="11798300" cy="400110"/>
          </a:xfrm>
          <a:prstGeom prst="rect">
            <a:avLst/>
          </a:prstGeom>
          <a:noFill/>
        </p:spPr>
        <p:txBody>
          <a:bodyPr wrap="square" rtlCol="0">
            <a:spAutoFit/>
          </a:bodyPr>
          <a:lstStyle/>
          <a:p>
            <a:pPr algn="just"/>
            <a:r>
              <a:rPr lang="en-GB" sz="1000" b="1" i="0" u="none" strike="noStrike" baseline="0" dirty="0" smtClean="0">
                <a:solidFill>
                  <a:srgbClr val="000000"/>
                </a:solidFill>
                <a:latin typeface="Calibri" panose="020F0502020204030204" pitchFamily="34" charset="0"/>
              </a:rPr>
              <a:t>Disclaimer</a:t>
            </a:r>
            <a:r>
              <a:rPr lang="en-GB" sz="1000" b="1" i="0" u="none" strike="noStrike" baseline="0" dirty="0">
                <a:solidFill>
                  <a:srgbClr val="000000"/>
                </a:solidFill>
                <a:latin typeface="Calibri" panose="020F0502020204030204" pitchFamily="34" charset="0"/>
              </a:rPr>
              <a:t>: </a:t>
            </a:r>
            <a:r>
              <a:rPr lang="en-GB" sz="1000" b="0" i="0" u="none" strike="noStrike" baseline="0" dirty="0">
                <a:solidFill>
                  <a:srgbClr val="000000"/>
                </a:solidFill>
                <a:latin typeface="Calibri" panose="020F0502020204030204" pitchFamily="34" charset="0"/>
              </a:rPr>
              <a:t>The content of this Document represents the views of the author only and is his/her sole responsibility; it cannot be considered to reflect the views of the European Commission and/or the Executive Agency for Small and Medium-sized Enterprises (EASME) or any other body of the European Union. The European Commission and the Agency do not accept any responsibility for use that may be made of the information it contains. </a:t>
            </a:r>
            <a:endParaRPr lang="en-US" sz="1000" dirty="0"/>
          </a:p>
        </p:txBody>
      </p:sp>
    </p:spTree>
    <p:extLst>
      <p:ext uri="{BB962C8B-B14F-4D97-AF65-F5344CB8AC3E}">
        <p14:creationId xmlns:p14="http://schemas.microsoft.com/office/powerpoint/2010/main" val="3411326550"/>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Rectangle 213">
            <a:extLst>
              <a:ext uri="{FF2B5EF4-FFF2-40B4-BE49-F238E27FC236}">
                <a16:creationId xmlns="" xmlns:a16="http://schemas.microsoft.com/office/drawing/2014/main" id="{0105ABAC-C72F-4806-8D24-CF5259A80DFD}"/>
              </a:ext>
            </a:extLst>
          </p:cNvPr>
          <p:cNvSpPr/>
          <p:nvPr/>
        </p:nvSpPr>
        <p:spPr>
          <a:xfrm>
            <a:off x="0" y="5600700"/>
            <a:ext cx="12192000" cy="1257300"/>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 xmlns:a16="http://schemas.microsoft.com/office/drawing/2014/main" id="{27425132-325C-48FB-8DEF-065DACFC6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906" y="41402"/>
            <a:ext cx="10181094" cy="724987"/>
          </a:xfrm>
          <a:prstGeom prst="rect">
            <a:avLst/>
          </a:prstGeom>
        </p:spPr>
      </p:pic>
      <p:pic>
        <p:nvPicPr>
          <p:cNvPr id="14" name="Picture 13" descr="Logo&#10;&#10;Description automatically generated">
            <a:extLst>
              <a:ext uri="{FF2B5EF4-FFF2-40B4-BE49-F238E27FC236}">
                <a16:creationId xmlns="" xmlns:a16="http://schemas.microsoft.com/office/drawing/2014/main" id="{2BC852A1-8410-490C-ADD9-882EBFFBF3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742" b="24897"/>
          <a:stretch/>
        </p:blipFill>
        <p:spPr>
          <a:xfrm>
            <a:off x="57150" y="19050"/>
            <a:ext cx="2010906" cy="604839"/>
          </a:xfrm>
          <a:prstGeom prst="rect">
            <a:avLst/>
          </a:prstGeom>
        </p:spPr>
      </p:pic>
      <p:pic>
        <p:nvPicPr>
          <p:cNvPr id="15" name="Picture 14">
            <a:extLst>
              <a:ext uri="{FF2B5EF4-FFF2-40B4-BE49-F238E27FC236}">
                <a16:creationId xmlns="" xmlns:a16="http://schemas.microsoft.com/office/drawing/2014/main" id="{B145887D-0BC7-4BBD-B4ED-98C982C00D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300" y="5989670"/>
            <a:ext cx="1154930" cy="770279"/>
          </a:xfrm>
          <a:prstGeom prst="rect">
            <a:avLst/>
          </a:prstGeom>
        </p:spPr>
      </p:pic>
      <p:pic>
        <p:nvPicPr>
          <p:cNvPr id="19" name="Picture 8" descr="Polskie Stowarzyszenie Doradcze i Konsultingowe">
            <a:extLst>
              <a:ext uri="{FF2B5EF4-FFF2-40B4-BE49-F238E27FC236}">
                <a16:creationId xmlns="" xmlns:a16="http://schemas.microsoft.com/office/drawing/2014/main" id="{FA7C9F19-3A75-426C-BC79-69771154BC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2958" y="5994199"/>
            <a:ext cx="1636419" cy="652994"/>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a:extLst>
              <a:ext uri="{FF2B5EF4-FFF2-40B4-BE49-F238E27FC236}">
                <a16:creationId xmlns="" xmlns:a16="http://schemas.microsoft.com/office/drawing/2014/main" id="{5A89435E-37B4-463C-B8AB-7B6EC921AE31}"/>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900191" y="5945436"/>
            <a:ext cx="1697879" cy="836076"/>
          </a:xfrm>
          <a:prstGeom prst="rect">
            <a:avLst/>
          </a:prstGeom>
        </p:spPr>
      </p:pic>
      <p:pic>
        <p:nvPicPr>
          <p:cNvPr id="22" name="Graphic 21">
            <a:extLst>
              <a:ext uri="{FF2B5EF4-FFF2-40B4-BE49-F238E27FC236}">
                <a16:creationId xmlns="" xmlns:a16="http://schemas.microsoft.com/office/drawing/2014/main" id="{49F90937-9D24-4E59-91C0-01336EC71E10}"/>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4116361" y="6087889"/>
            <a:ext cx="2115297" cy="551170"/>
          </a:xfrm>
          <a:prstGeom prst="rect">
            <a:avLst/>
          </a:prstGeom>
        </p:spPr>
      </p:pic>
      <p:pic>
        <p:nvPicPr>
          <p:cNvPr id="23" name="Graphic 22">
            <a:extLst>
              <a:ext uri="{FF2B5EF4-FFF2-40B4-BE49-F238E27FC236}">
                <a16:creationId xmlns="" xmlns:a16="http://schemas.microsoft.com/office/drawing/2014/main" id="{B8A7F681-3B04-4E94-8AB4-5A31D7DCFFDA}"/>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8613339" y="6103413"/>
            <a:ext cx="2063061" cy="512480"/>
          </a:xfrm>
          <a:prstGeom prst="rect">
            <a:avLst/>
          </a:prstGeom>
        </p:spPr>
      </p:pic>
      <p:pic>
        <p:nvPicPr>
          <p:cNvPr id="24" name="Graphic 23">
            <a:extLst>
              <a:ext uri="{FF2B5EF4-FFF2-40B4-BE49-F238E27FC236}">
                <a16:creationId xmlns="" xmlns:a16="http://schemas.microsoft.com/office/drawing/2014/main" id="{1BD3A085-93C6-406E-9FEA-D15D207E303B}"/>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1194690" y="5785059"/>
            <a:ext cx="756010" cy="1015536"/>
          </a:xfrm>
          <a:prstGeom prst="rect">
            <a:avLst/>
          </a:prstGeom>
        </p:spPr>
      </p:pic>
      <p:sp>
        <p:nvSpPr>
          <p:cNvPr id="16" name="TextBox 15">
            <a:extLst>
              <a:ext uri="{FF2B5EF4-FFF2-40B4-BE49-F238E27FC236}">
                <a16:creationId xmlns="" xmlns:a16="http://schemas.microsoft.com/office/drawing/2014/main" id="{1AD10FF2-9B08-4B5C-983D-B15ED49B7F93}"/>
              </a:ext>
            </a:extLst>
          </p:cNvPr>
          <p:cNvSpPr txBox="1"/>
          <p:nvPr/>
        </p:nvSpPr>
        <p:spPr>
          <a:xfrm>
            <a:off x="196850" y="5472085"/>
            <a:ext cx="11798300" cy="400110"/>
          </a:xfrm>
          <a:prstGeom prst="rect">
            <a:avLst/>
          </a:prstGeom>
          <a:noFill/>
        </p:spPr>
        <p:txBody>
          <a:bodyPr wrap="square" rtlCol="0">
            <a:spAutoFit/>
          </a:bodyPr>
          <a:lstStyle/>
          <a:p>
            <a:pPr algn="just"/>
            <a:r>
              <a:rPr lang="en-GB" sz="1000" b="1" i="0" u="none" strike="noStrike" baseline="0" dirty="0" smtClean="0">
                <a:solidFill>
                  <a:srgbClr val="000000"/>
                </a:solidFill>
                <a:latin typeface="Calibri" panose="020F0502020204030204" pitchFamily="34" charset="0"/>
              </a:rPr>
              <a:t>Disclaimer</a:t>
            </a:r>
            <a:r>
              <a:rPr lang="en-GB" sz="1000" b="1" i="0" u="none" strike="noStrike" baseline="0" dirty="0">
                <a:solidFill>
                  <a:srgbClr val="000000"/>
                </a:solidFill>
                <a:latin typeface="Calibri" panose="020F0502020204030204" pitchFamily="34" charset="0"/>
              </a:rPr>
              <a:t>: </a:t>
            </a:r>
            <a:r>
              <a:rPr lang="en-GB" sz="1000" b="0" i="0" u="none" strike="noStrike" baseline="0" dirty="0">
                <a:solidFill>
                  <a:srgbClr val="000000"/>
                </a:solidFill>
                <a:latin typeface="Calibri" panose="020F0502020204030204" pitchFamily="34" charset="0"/>
              </a:rPr>
              <a:t>The content of this Document represents the views of the author only and is his/her sole responsibility; it cannot be considered to reflect the views of the European Commission and/or the Executive Agency for Small and Medium-sized Enterprises (EASME) or any other body of the European Union. The European Commission and the Agency do not accept any responsibility for use that may be made of the information it contains. </a:t>
            </a:r>
            <a:endParaRPr lang="en-US" sz="1000" dirty="0"/>
          </a:p>
        </p:txBody>
      </p:sp>
      <p:sp>
        <p:nvSpPr>
          <p:cNvPr id="17" name="TextBox 16">
            <a:extLst>
              <a:ext uri="{FF2B5EF4-FFF2-40B4-BE49-F238E27FC236}">
                <a16:creationId xmlns="" xmlns:a16="http://schemas.microsoft.com/office/drawing/2014/main" id="{3CA0DE63-B4EB-41B4-9B24-809A94C329E0}"/>
              </a:ext>
            </a:extLst>
          </p:cNvPr>
          <p:cNvSpPr txBox="1"/>
          <p:nvPr/>
        </p:nvSpPr>
        <p:spPr>
          <a:xfrm>
            <a:off x="8613339" y="59859"/>
            <a:ext cx="2514600" cy="523220"/>
          </a:xfrm>
          <a:prstGeom prst="rect">
            <a:avLst/>
          </a:prstGeom>
          <a:noFill/>
        </p:spPr>
        <p:txBody>
          <a:bodyPr wrap="square" rtlCol="0">
            <a:spAutoFit/>
          </a:bodyPr>
          <a:lstStyle/>
          <a:p>
            <a:pPr algn="ctr"/>
            <a:r>
              <a:rPr lang="sr-Latn-RS" sz="2800" b="1" dirty="0" smtClean="0">
                <a:solidFill>
                  <a:schemeClr val="bg1"/>
                </a:solidFill>
                <a:effectLst>
                  <a:outerShdw blurRad="38100" dist="38100" dir="2700000" algn="tl">
                    <a:srgbClr val="000000">
                      <a:alpha val="43137"/>
                    </a:srgbClr>
                  </a:outerShdw>
                </a:effectLst>
              </a:rPr>
              <a:t>n</a:t>
            </a:r>
            <a:r>
              <a:rPr lang="en-US" sz="2800" b="1" dirty="0" smtClean="0">
                <a:solidFill>
                  <a:schemeClr val="bg1"/>
                </a:solidFill>
                <a:effectLst>
                  <a:outerShdw blurRad="38100" dist="38100" dir="2700000" algn="tl">
                    <a:srgbClr val="000000">
                      <a:alpha val="43137"/>
                    </a:srgbClr>
                  </a:outerShdw>
                </a:effectLst>
              </a:rPr>
              <a:t>Z</a:t>
            </a:r>
            <a:r>
              <a:rPr lang="sr-Latn-RS" sz="2800" b="1" dirty="0" smtClean="0">
                <a:solidFill>
                  <a:schemeClr val="bg1"/>
                </a:solidFill>
                <a:effectLst>
                  <a:outerShdw blurRad="38100" dist="38100" dir="2700000" algn="tl">
                    <a:srgbClr val="000000">
                      <a:alpha val="43137"/>
                    </a:srgbClr>
                  </a:outerShdw>
                </a:effectLst>
              </a:rPr>
              <a:t>EB</a:t>
            </a:r>
            <a:r>
              <a:rPr lang="en-US" sz="2800" b="1" dirty="0" smtClean="0">
                <a:solidFill>
                  <a:schemeClr val="bg1"/>
                </a:solidFill>
                <a:effectLst>
                  <a:outerShdw blurRad="38100" dist="38100" dir="2700000" algn="tl">
                    <a:srgbClr val="000000">
                      <a:alpha val="43137"/>
                    </a:srgbClr>
                  </a:outerShdw>
                </a:effectLst>
              </a:rPr>
              <a:t> in Serbia</a:t>
            </a:r>
            <a:endParaRPr lang="ro-RO" sz="2800" b="1"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57150" y="766389"/>
            <a:ext cx="12134850" cy="646331"/>
          </a:xfrm>
          <a:prstGeom prst="rect">
            <a:avLst/>
          </a:prstGeom>
        </p:spPr>
        <p:txBody>
          <a:bodyPr wrap="square">
            <a:spAutoFit/>
          </a:bodyPr>
          <a:lstStyle/>
          <a:p>
            <a:endParaRPr lang="en-US" sz="3600" dirty="0"/>
          </a:p>
        </p:txBody>
      </p:sp>
      <p:sp>
        <p:nvSpPr>
          <p:cNvPr id="3" name="Rectangle 2"/>
          <p:cNvSpPr/>
          <p:nvPr/>
        </p:nvSpPr>
        <p:spPr>
          <a:xfrm>
            <a:off x="57150" y="484527"/>
            <a:ext cx="12134850" cy="5339923"/>
          </a:xfrm>
          <a:prstGeom prst="rect">
            <a:avLst/>
          </a:prstGeom>
        </p:spPr>
        <p:txBody>
          <a:bodyPr wrap="square">
            <a:spAutoFit/>
          </a:bodyPr>
          <a:lstStyle/>
          <a:p>
            <a:r>
              <a:rPr lang="en-US" sz="3100" b="1" dirty="0" smtClean="0"/>
              <a:t>CONSORTIUM </a:t>
            </a:r>
            <a:r>
              <a:rPr lang="en-US" sz="3100" b="1" dirty="0"/>
              <a:t>ORGANIZATIONAL STRUCTURE</a:t>
            </a:r>
          </a:p>
          <a:p>
            <a:r>
              <a:rPr lang="en-US" sz="3100" dirty="0"/>
              <a:t>Cluster for the promotion of buildings with energy consumption close to zero - </a:t>
            </a:r>
            <a:r>
              <a:rPr lang="en-US" sz="3100" b="1" dirty="0">
                <a:effectLst>
                  <a:outerShdw blurRad="38100" dist="38100" dir="2700000" algn="tl">
                    <a:srgbClr val="000000">
                      <a:alpha val="43137"/>
                    </a:srgbClr>
                  </a:outerShdw>
                </a:effectLst>
              </a:rPr>
              <a:t>Pro-</a:t>
            </a:r>
            <a:r>
              <a:rPr lang="en-US" sz="3100" b="1" dirty="0" err="1">
                <a:effectLst>
                  <a:outerShdw blurRad="38100" dist="38100" dir="2700000" algn="tl">
                    <a:srgbClr val="000000">
                      <a:alpha val="43137"/>
                    </a:srgbClr>
                  </a:outerShdw>
                </a:effectLst>
              </a:rPr>
              <a:t>nZEB</a:t>
            </a:r>
            <a:r>
              <a:rPr lang="en-US" sz="3100" dirty="0"/>
              <a:t> (</a:t>
            </a:r>
            <a:r>
              <a:rPr lang="en-US" sz="3100" dirty="0">
                <a:hlinkClick r:id="rId14"/>
              </a:rPr>
              <a:t>https://www.pro-nzeb.ro</a:t>
            </a:r>
            <a:r>
              <a:rPr lang="en-US" sz="3100" dirty="0" smtClean="0">
                <a:hlinkClick r:id="rId14"/>
              </a:rPr>
              <a:t>/</a:t>
            </a:r>
            <a:r>
              <a:rPr lang="en-US" sz="3100" dirty="0" smtClean="0"/>
              <a:t> ) </a:t>
            </a:r>
            <a:r>
              <a:rPr lang="en-US" sz="3100" dirty="0"/>
              <a:t>is a non-profit association, founded in </a:t>
            </a:r>
            <a:r>
              <a:rPr lang="en-US" sz="3100" dirty="0" smtClean="0"/>
              <a:t>2016</a:t>
            </a:r>
            <a:r>
              <a:rPr lang="en-US" sz="3100" dirty="0"/>
              <a:t>, with the main goal of promoting the </a:t>
            </a:r>
            <a:r>
              <a:rPr lang="en-US" sz="3100" dirty="0" err="1"/>
              <a:t>nZEB</a:t>
            </a:r>
            <a:r>
              <a:rPr lang="en-US" sz="3100" dirty="0"/>
              <a:t> concept in Romania to reduce carbon dioxide emissions generated using buildings.</a:t>
            </a:r>
          </a:p>
          <a:p>
            <a:r>
              <a:rPr lang="en-US" sz="3100" dirty="0"/>
              <a:t>Construction Cluster of Slovenia - </a:t>
            </a:r>
            <a:r>
              <a:rPr lang="en-US" sz="3100" b="1" dirty="0">
                <a:effectLst>
                  <a:outerShdw blurRad="38100" dist="38100" dir="2700000" algn="tl">
                    <a:srgbClr val="000000">
                      <a:alpha val="43137"/>
                    </a:srgbClr>
                  </a:outerShdw>
                </a:effectLst>
              </a:rPr>
              <a:t>SGG</a:t>
            </a:r>
            <a:r>
              <a:rPr lang="en-US" sz="3100" dirty="0"/>
              <a:t> (</a:t>
            </a:r>
            <a:r>
              <a:rPr lang="en-US" sz="3100" dirty="0">
                <a:hlinkClick r:id="rId15"/>
              </a:rPr>
              <a:t>http://www.sgg.si/en</a:t>
            </a:r>
            <a:r>
              <a:rPr lang="en-US" sz="3100" dirty="0" smtClean="0">
                <a:hlinkClick r:id="rId15"/>
              </a:rPr>
              <a:t>/</a:t>
            </a:r>
            <a:r>
              <a:rPr lang="en-US" sz="3100" dirty="0" smtClean="0"/>
              <a:t> ) </a:t>
            </a:r>
            <a:r>
              <a:rPr lang="en-US" sz="3100" dirty="0"/>
              <a:t>was founded in 2004 as a non-profit and innovation cluster with the main goal to improve the domestic and international competitiveness of its members through economic cooperation and networking, research and development </a:t>
            </a:r>
            <a:r>
              <a:rPr lang="en-US" sz="3100" dirty="0" smtClean="0"/>
              <a:t>(R&amp;D</a:t>
            </a:r>
            <a:r>
              <a:rPr lang="en-US" sz="3100" dirty="0"/>
              <a:t>) and innovation, education, training and policy action. SGG is oriented towards green and circular economy.</a:t>
            </a:r>
            <a:endParaRPr lang="en-US" sz="3100" dirty="0"/>
          </a:p>
        </p:txBody>
      </p:sp>
    </p:spTree>
    <p:extLst>
      <p:ext uri="{BB962C8B-B14F-4D97-AF65-F5344CB8AC3E}">
        <p14:creationId xmlns:p14="http://schemas.microsoft.com/office/powerpoint/2010/main" val="2969825601"/>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Rectangle 213">
            <a:extLst>
              <a:ext uri="{FF2B5EF4-FFF2-40B4-BE49-F238E27FC236}">
                <a16:creationId xmlns="" xmlns:a16="http://schemas.microsoft.com/office/drawing/2014/main" id="{0105ABAC-C72F-4806-8D24-CF5259A80DFD}"/>
              </a:ext>
            </a:extLst>
          </p:cNvPr>
          <p:cNvSpPr/>
          <p:nvPr/>
        </p:nvSpPr>
        <p:spPr>
          <a:xfrm>
            <a:off x="0" y="5600700"/>
            <a:ext cx="12192000" cy="1257300"/>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 xmlns:a16="http://schemas.microsoft.com/office/drawing/2014/main" id="{27425132-325C-48FB-8DEF-065DACFC6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906" y="41402"/>
            <a:ext cx="10181094" cy="724987"/>
          </a:xfrm>
          <a:prstGeom prst="rect">
            <a:avLst/>
          </a:prstGeom>
        </p:spPr>
      </p:pic>
      <p:pic>
        <p:nvPicPr>
          <p:cNvPr id="14" name="Picture 13" descr="Logo&#10;&#10;Description automatically generated">
            <a:extLst>
              <a:ext uri="{FF2B5EF4-FFF2-40B4-BE49-F238E27FC236}">
                <a16:creationId xmlns="" xmlns:a16="http://schemas.microsoft.com/office/drawing/2014/main" id="{2BC852A1-8410-490C-ADD9-882EBFFBF3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742" b="24897"/>
          <a:stretch/>
        </p:blipFill>
        <p:spPr>
          <a:xfrm>
            <a:off x="57150" y="19050"/>
            <a:ext cx="2010906" cy="604839"/>
          </a:xfrm>
          <a:prstGeom prst="rect">
            <a:avLst/>
          </a:prstGeom>
        </p:spPr>
      </p:pic>
      <p:pic>
        <p:nvPicPr>
          <p:cNvPr id="15" name="Picture 14">
            <a:extLst>
              <a:ext uri="{FF2B5EF4-FFF2-40B4-BE49-F238E27FC236}">
                <a16:creationId xmlns="" xmlns:a16="http://schemas.microsoft.com/office/drawing/2014/main" id="{B145887D-0BC7-4BBD-B4ED-98C982C00D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300" y="5989670"/>
            <a:ext cx="1154930" cy="770279"/>
          </a:xfrm>
          <a:prstGeom prst="rect">
            <a:avLst/>
          </a:prstGeom>
        </p:spPr>
      </p:pic>
      <p:pic>
        <p:nvPicPr>
          <p:cNvPr id="19" name="Picture 8" descr="Polskie Stowarzyszenie Doradcze i Konsultingowe">
            <a:extLst>
              <a:ext uri="{FF2B5EF4-FFF2-40B4-BE49-F238E27FC236}">
                <a16:creationId xmlns="" xmlns:a16="http://schemas.microsoft.com/office/drawing/2014/main" id="{FA7C9F19-3A75-426C-BC79-69771154BC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2958" y="5994199"/>
            <a:ext cx="1636419" cy="652994"/>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a:extLst>
              <a:ext uri="{FF2B5EF4-FFF2-40B4-BE49-F238E27FC236}">
                <a16:creationId xmlns="" xmlns:a16="http://schemas.microsoft.com/office/drawing/2014/main" id="{5A89435E-37B4-463C-B8AB-7B6EC921AE31}"/>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900191" y="5945436"/>
            <a:ext cx="1697879" cy="836076"/>
          </a:xfrm>
          <a:prstGeom prst="rect">
            <a:avLst/>
          </a:prstGeom>
        </p:spPr>
      </p:pic>
      <p:pic>
        <p:nvPicPr>
          <p:cNvPr id="22" name="Graphic 21">
            <a:extLst>
              <a:ext uri="{FF2B5EF4-FFF2-40B4-BE49-F238E27FC236}">
                <a16:creationId xmlns="" xmlns:a16="http://schemas.microsoft.com/office/drawing/2014/main" id="{49F90937-9D24-4E59-91C0-01336EC71E10}"/>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4116361" y="6087889"/>
            <a:ext cx="2115297" cy="551170"/>
          </a:xfrm>
          <a:prstGeom prst="rect">
            <a:avLst/>
          </a:prstGeom>
        </p:spPr>
      </p:pic>
      <p:pic>
        <p:nvPicPr>
          <p:cNvPr id="23" name="Graphic 22">
            <a:extLst>
              <a:ext uri="{FF2B5EF4-FFF2-40B4-BE49-F238E27FC236}">
                <a16:creationId xmlns="" xmlns:a16="http://schemas.microsoft.com/office/drawing/2014/main" id="{B8A7F681-3B04-4E94-8AB4-5A31D7DCFFDA}"/>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8613339" y="6103413"/>
            <a:ext cx="2063061" cy="512480"/>
          </a:xfrm>
          <a:prstGeom prst="rect">
            <a:avLst/>
          </a:prstGeom>
        </p:spPr>
      </p:pic>
      <p:pic>
        <p:nvPicPr>
          <p:cNvPr id="24" name="Graphic 23">
            <a:extLst>
              <a:ext uri="{FF2B5EF4-FFF2-40B4-BE49-F238E27FC236}">
                <a16:creationId xmlns="" xmlns:a16="http://schemas.microsoft.com/office/drawing/2014/main" id="{1BD3A085-93C6-406E-9FEA-D15D207E303B}"/>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1194690" y="5785059"/>
            <a:ext cx="756010" cy="1015536"/>
          </a:xfrm>
          <a:prstGeom prst="rect">
            <a:avLst/>
          </a:prstGeom>
        </p:spPr>
      </p:pic>
      <p:sp>
        <p:nvSpPr>
          <p:cNvPr id="16" name="TextBox 15">
            <a:extLst>
              <a:ext uri="{FF2B5EF4-FFF2-40B4-BE49-F238E27FC236}">
                <a16:creationId xmlns="" xmlns:a16="http://schemas.microsoft.com/office/drawing/2014/main" id="{1AD10FF2-9B08-4B5C-983D-B15ED49B7F93}"/>
              </a:ext>
            </a:extLst>
          </p:cNvPr>
          <p:cNvSpPr txBox="1"/>
          <p:nvPr/>
        </p:nvSpPr>
        <p:spPr>
          <a:xfrm>
            <a:off x="196850" y="5472085"/>
            <a:ext cx="11798300" cy="400110"/>
          </a:xfrm>
          <a:prstGeom prst="rect">
            <a:avLst/>
          </a:prstGeom>
          <a:noFill/>
        </p:spPr>
        <p:txBody>
          <a:bodyPr wrap="square" rtlCol="0">
            <a:spAutoFit/>
          </a:bodyPr>
          <a:lstStyle/>
          <a:p>
            <a:pPr algn="just"/>
            <a:r>
              <a:rPr lang="en-GB" sz="1000" b="1" i="0" u="none" strike="noStrike" baseline="0" dirty="0" smtClean="0">
                <a:solidFill>
                  <a:srgbClr val="000000"/>
                </a:solidFill>
                <a:latin typeface="Calibri" panose="020F0502020204030204" pitchFamily="34" charset="0"/>
              </a:rPr>
              <a:t>Disclaimer</a:t>
            </a:r>
            <a:r>
              <a:rPr lang="en-GB" sz="1000" b="1" i="0" u="none" strike="noStrike" baseline="0" dirty="0">
                <a:solidFill>
                  <a:srgbClr val="000000"/>
                </a:solidFill>
                <a:latin typeface="Calibri" panose="020F0502020204030204" pitchFamily="34" charset="0"/>
              </a:rPr>
              <a:t>: </a:t>
            </a:r>
            <a:r>
              <a:rPr lang="en-GB" sz="1000" b="0" i="0" u="none" strike="noStrike" baseline="0" dirty="0">
                <a:solidFill>
                  <a:srgbClr val="000000"/>
                </a:solidFill>
                <a:latin typeface="Calibri" panose="020F0502020204030204" pitchFamily="34" charset="0"/>
              </a:rPr>
              <a:t>The content of this Document represents the views of the author only and is his/her sole responsibility; it cannot be considered to reflect the views of the European Commission and/or the Executive Agency for Small and Medium-sized Enterprises (EASME) or any other body of the European Union. The European Commission and the Agency do not accept any responsibility for use that may be made of the information it contains. </a:t>
            </a:r>
            <a:endParaRPr lang="en-US" sz="1000" dirty="0"/>
          </a:p>
        </p:txBody>
      </p:sp>
      <p:sp>
        <p:nvSpPr>
          <p:cNvPr id="17" name="TextBox 16">
            <a:extLst>
              <a:ext uri="{FF2B5EF4-FFF2-40B4-BE49-F238E27FC236}">
                <a16:creationId xmlns="" xmlns:a16="http://schemas.microsoft.com/office/drawing/2014/main" id="{3CA0DE63-B4EB-41B4-9B24-809A94C329E0}"/>
              </a:ext>
            </a:extLst>
          </p:cNvPr>
          <p:cNvSpPr txBox="1"/>
          <p:nvPr/>
        </p:nvSpPr>
        <p:spPr>
          <a:xfrm>
            <a:off x="8613339" y="59859"/>
            <a:ext cx="2514600" cy="523220"/>
          </a:xfrm>
          <a:prstGeom prst="rect">
            <a:avLst/>
          </a:prstGeom>
          <a:noFill/>
        </p:spPr>
        <p:txBody>
          <a:bodyPr wrap="square" rtlCol="0">
            <a:spAutoFit/>
          </a:bodyPr>
          <a:lstStyle/>
          <a:p>
            <a:pPr algn="ctr"/>
            <a:r>
              <a:rPr lang="sr-Latn-RS" sz="2800" b="1" dirty="0" smtClean="0">
                <a:solidFill>
                  <a:schemeClr val="bg1"/>
                </a:solidFill>
                <a:effectLst>
                  <a:outerShdw blurRad="38100" dist="38100" dir="2700000" algn="tl">
                    <a:srgbClr val="000000">
                      <a:alpha val="43137"/>
                    </a:srgbClr>
                  </a:outerShdw>
                </a:effectLst>
              </a:rPr>
              <a:t>n</a:t>
            </a:r>
            <a:r>
              <a:rPr lang="en-US" sz="2800" b="1" dirty="0" smtClean="0">
                <a:solidFill>
                  <a:schemeClr val="bg1"/>
                </a:solidFill>
                <a:effectLst>
                  <a:outerShdw blurRad="38100" dist="38100" dir="2700000" algn="tl">
                    <a:srgbClr val="000000">
                      <a:alpha val="43137"/>
                    </a:srgbClr>
                  </a:outerShdw>
                </a:effectLst>
              </a:rPr>
              <a:t>Z</a:t>
            </a:r>
            <a:r>
              <a:rPr lang="sr-Latn-RS" sz="2800" b="1" dirty="0" smtClean="0">
                <a:solidFill>
                  <a:schemeClr val="bg1"/>
                </a:solidFill>
                <a:effectLst>
                  <a:outerShdw blurRad="38100" dist="38100" dir="2700000" algn="tl">
                    <a:srgbClr val="000000">
                      <a:alpha val="43137"/>
                    </a:srgbClr>
                  </a:outerShdw>
                </a:effectLst>
              </a:rPr>
              <a:t>EB</a:t>
            </a:r>
            <a:r>
              <a:rPr lang="en-US" sz="2800" b="1" dirty="0" smtClean="0">
                <a:solidFill>
                  <a:schemeClr val="bg1"/>
                </a:solidFill>
                <a:effectLst>
                  <a:outerShdw blurRad="38100" dist="38100" dir="2700000" algn="tl">
                    <a:srgbClr val="000000">
                      <a:alpha val="43137"/>
                    </a:srgbClr>
                  </a:outerShdw>
                </a:effectLst>
              </a:rPr>
              <a:t> in Serbia</a:t>
            </a:r>
            <a:endParaRPr lang="ro-RO" sz="2800" b="1"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57150" y="766389"/>
            <a:ext cx="12134850" cy="646331"/>
          </a:xfrm>
          <a:prstGeom prst="rect">
            <a:avLst/>
          </a:prstGeom>
        </p:spPr>
        <p:txBody>
          <a:bodyPr wrap="square">
            <a:spAutoFit/>
          </a:bodyPr>
          <a:lstStyle/>
          <a:p>
            <a:endParaRPr lang="en-US" sz="3600" dirty="0"/>
          </a:p>
        </p:txBody>
      </p:sp>
      <p:sp>
        <p:nvSpPr>
          <p:cNvPr id="3" name="Rectangle 2"/>
          <p:cNvSpPr/>
          <p:nvPr/>
        </p:nvSpPr>
        <p:spPr>
          <a:xfrm>
            <a:off x="135658" y="663180"/>
            <a:ext cx="12056342" cy="4524315"/>
          </a:xfrm>
          <a:prstGeom prst="rect">
            <a:avLst/>
          </a:prstGeom>
        </p:spPr>
        <p:txBody>
          <a:bodyPr wrap="square">
            <a:spAutoFit/>
          </a:bodyPr>
          <a:lstStyle/>
          <a:p>
            <a:r>
              <a:rPr lang="en-US" sz="3200" b="1" dirty="0"/>
              <a:t>The Eastern Construction Cluster Poland </a:t>
            </a:r>
            <a:r>
              <a:rPr lang="en-US" sz="3200" dirty="0"/>
              <a:t>(</a:t>
            </a:r>
            <a:r>
              <a:rPr lang="en-US" sz="3200" dirty="0">
                <a:hlinkClick r:id="rId14"/>
              </a:rPr>
              <a:t>http://www.budowlanyklaster.pl/en</a:t>
            </a:r>
            <a:r>
              <a:rPr lang="en-US" sz="3200" dirty="0" smtClean="0">
                <a:hlinkClick r:id="rId14"/>
              </a:rPr>
              <a:t>/</a:t>
            </a:r>
            <a:r>
              <a:rPr lang="en-US" sz="3200" dirty="0" smtClean="0"/>
              <a:t> ) </a:t>
            </a:r>
            <a:r>
              <a:rPr lang="en-US" sz="3200" dirty="0"/>
              <a:t>is coordinated by the Polish Advisory and Consulting Association (</a:t>
            </a:r>
            <a:r>
              <a:rPr lang="en-US" sz="3200" dirty="0" err="1"/>
              <a:t>PSDiK</a:t>
            </a:r>
            <a:r>
              <a:rPr lang="en-US" sz="3200" dirty="0"/>
              <a:t>) and was established in 2012 to provide systematic support to institutions and entrepreneurs in </a:t>
            </a:r>
            <a:r>
              <a:rPr lang="en-US" sz="3200" dirty="0" smtClean="0"/>
              <a:t>construction sector. </a:t>
            </a:r>
            <a:r>
              <a:rPr lang="en-US" sz="3200" dirty="0"/>
              <a:t>The </a:t>
            </a:r>
            <a:r>
              <a:rPr lang="en-US" sz="3200" b="1" dirty="0"/>
              <a:t>Bioenergy for the Region </a:t>
            </a:r>
            <a:r>
              <a:rPr lang="en-US" sz="3200" dirty="0"/>
              <a:t>cluster in Poland (</a:t>
            </a:r>
            <a:r>
              <a:rPr lang="en-US" sz="3200" dirty="0">
                <a:hlinkClick r:id="rId15"/>
              </a:rPr>
              <a:t>http://</a:t>
            </a:r>
            <a:r>
              <a:rPr lang="en-US" sz="3200" dirty="0" smtClean="0">
                <a:hlinkClick r:id="rId15"/>
              </a:rPr>
              <a:t>www.bioenergiadlaregionu.eu</a:t>
            </a:r>
            <a:r>
              <a:rPr lang="en-US" sz="3200" dirty="0" smtClean="0"/>
              <a:t> ) </a:t>
            </a:r>
            <a:r>
              <a:rPr lang="en-US" sz="3200" dirty="0"/>
              <a:t>is coordinated by the Pro-Academia Research and Innovation Center and established in 2007 as cooperation platform of more than 80 companies, research institutions, local </a:t>
            </a:r>
            <a:r>
              <a:rPr lang="en-US" sz="3200" dirty="0" smtClean="0"/>
              <a:t>administrations.</a:t>
            </a:r>
            <a:endParaRPr lang="en-US" sz="3200" dirty="0"/>
          </a:p>
        </p:txBody>
      </p:sp>
    </p:spTree>
    <p:extLst>
      <p:ext uri="{BB962C8B-B14F-4D97-AF65-F5344CB8AC3E}">
        <p14:creationId xmlns:p14="http://schemas.microsoft.com/office/powerpoint/2010/main" val="1435963959"/>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Rectangle 213">
            <a:extLst>
              <a:ext uri="{FF2B5EF4-FFF2-40B4-BE49-F238E27FC236}">
                <a16:creationId xmlns="" xmlns:a16="http://schemas.microsoft.com/office/drawing/2014/main" id="{0105ABAC-C72F-4806-8D24-CF5259A80DFD}"/>
              </a:ext>
            </a:extLst>
          </p:cNvPr>
          <p:cNvSpPr/>
          <p:nvPr/>
        </p:nvSpPr>
        <p:spPr>
          <a:xfrm>
            <a:off x="0" y="5600700"/>
            <a:ext cx="12192000" cy="1257300"/>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 xmlns:a16="http://schemas.microsoft.com/office/drawing/2014/main" id="{27425132-325C-48FB-8DEF-065DACFC6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906" y="41402"/>
            <a:ext cx="10181094" cy="724987"/>
          </a:xfrm>
          <a:prstGeom prst="rect">
            <a:avLst/>
          </a:prstGeom>
        </p:spPr>
      </p:pic>
      <p:pic>
        <p:nvPicPr>
          <p:cNvPr id="14" name="Picture 13" descr="Logo&#10;&#10;Description automatically generated">
            <a:extLst>
              <a:ext uri="{FF2B5EF4-FFF2-40B4-BE49-F238E27FC236}">
                <a16:creationId xmlns="" xmlns:a16="http://schemas.microsoft.com/office/drawing/2014/main" id="{2BC852A1-8410-490C-ADD9-882EBFFBF3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742" b="24897"/>
          <a:stretch/>
        </p:blipFill>
        <p:spPr>
          <a:xfrm>
            <a:off x="57150" y="19050"/>
            <a:ext cx="2010906" cy="604839"/>
          </a:xfrm>
          <a:prstGeom prst="rect">
            <a:avLst/>
          </a:prstGeom>
        </p:spPr>
      </p:pic>
      <p:pic>
        <p:nvPicPr>
          <p:cNvPr id="15" name="Picture 14">
            <a:extLst>
              <a:ext uri="{FF2B5EF4-FFF2-40B4-BE49-F238E27FC236}">
                <a16:creationId xmlns="" xmlns:a16="http://schemas.microsoft.com/office/drawing/2014/main" id="{B145887D-0BC7-4BBD-B4ED-98C982C00D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300" y="5989670"/>
            <a:ext cx="1154930" cy="770279"/>
          </a:xfrm>
          <a:prstGeom prst="rect">
            <a:avLst/>
          </a:prstGeom>
        </p:spPr>
      </p:pic>
      <p:pic>
        <p:nvPicPr>
          <p:cNvPr id="19" name="Picture 8" descr="Polskie Stowarzyszenie Doradcze i Konsultingowe">
            <a:extLst>
              <a:ext uri="{FF2B5EF4-FFF2-40B4-BE49-F238E27FC236}">
                <a16:creationId xmlns="" xmlns:a16="http://schemas.microsoft.com/office/drawing/2014/main" id="{FA7C9F19-3A75-426C-BC79-69771154BC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2958" y="5994199"/>
            <a:ext cx="1636419" cy="652994"/>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a:extLst>
              <a:ext uri="{FF2B5EF4-FFF2-40B4-BE49-F238E27FC236}">
                <a16:creationId xmlns="" xmlns:a16="http://schemas.microsoft.com/office/drawing/2014/main" id="{5A89435E-37B4-463C-B8AB-7B6EC921AE31}"/>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900191" y="5945436"/>
            <a:ext cx="1697879" cy="836076"/>
          </a:xfrm>
          <a:prstGeom prst="rect">
            <a:avLst/>
          </a:prstGeom>
        </p:spPr>
      </p:pic>
      <p:pic>
        <p:nvPicPr>
          <p:cNvPr id="22" name="Graphic 21">
            <a:extLst>
              <a:ext uri="{FF2B5EF4-FFF2-40B4-BE49-F238E27FC236}">
                <a16:creationId xmlns="" xmlns:a16="http://schemas.microsoft.com/office/drawing/2014/main" id="{49F90937-9D24-4E59-91C0-01336EC71E10}"/>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4116361" y="6087889"/>
            <a:ext cx="2115297" cy="551170"/>
          </a:xfrm>
          <a:prstGeom prst="rect">
            <a:avLst/>
          </a:prstGeom>
        </p:spPr>
      </p:pic>
      <p:pic>
        <p:nvPicPr>
          <p:cNvPr id="23" name="Graphic 22">
            <a:extLst>
              <a:ext uri="{FF2B5EF4-FFF2-40B4-BE49-F238E27FC236}">
                <a16:creationId xmlns="" xmlns:a16="http://schemas.microsoft.com/office/drawing/2014/main" id="{B8A7F681-3B04-4E94-8AB4-5A31D7DCFFDA}"/>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8613339" y="6103413"/>
            <a:ext cx="2063061" cy="512480"/>
          </a:xfrm>
          <a:prstGeom prst="rect">
            <a:avLst/>
          </a:prstGeom>
        </p:spPr>
      </p:pic>
      <p:pic>
        <p:nvPicPr>
          <p:cNvPr id="24" name="Graphic 23">
            <a:extLst>
              <a:ext uri="{FF2B5EF4-FFF2-40B4-BE49-F238E27FC236}">
                <a16:creationId xmlns="" xmlns:a16="http://schemas.microsoft.com/office/drawing/2014/main" id="{1BD3A085-93C6-406E-9FEA-D15D207E303B}"/>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1194690" y="5785059"/>
            <a:ext cx="756010" cy="1015536"/>
          </a:xfrm>
          <a:prstGeom prst="rect">
            <a:avLst/>
          </a:prstGeom>
        </p:spPr>
      </p:pic>
      <p:sp>
        <p:nvSpPr>
          <p:cNvPr id="16" name="TextBox 15">
            <a:extLst>
              <a:ext uri="{FF2B5EF4-FFF2-40B4-BE49-F238E27FC236}">
                <a16:creationId xmlns="" xmlns:a16="http://schemas.microsoft.com/office/drawing/2014/main" id="{1AD10FF2-9B08-4B5C-983D-B15ED49B7F93}"/>
              </a:ext>
            </a:extLst>
          </p:cNvPr>
          <p:cNvSpPr txBox="1"/>
          <p:nvPr/>
        </p:nvSpPr>
        <p:spPr>
          <a:xfrm>
            <a:off x="196850" y="5472085"/>
            <a:ext cx="11798300" cy="400110"/>
          </a:xfrm>
          <a:prstGeom prst="rect">
            <a:avLst/>
          </a:prstGeom>
          <a:noFill/>
        </p:spPr>
        <p:txBody>
          <a:bodyPr wrap="square" rtlCol="0">
            <a:spAutoFit/>
          </a:bodyPr>
          <a:lstStyle/>
          <a:p>
            <a:pPr algn="just"/>
            <a:r>
              <a:rPr lang="en-GB" sz="1000" b="1" i="0" u="none" strike="noStrike" baseline="0" dirty="0" smtClean="0">
                <a:solidFill>
                  <a:srgbClr val="000000"/>
                </a:solidFill>
                <a:latin typeface="Calibri" panose="020F0502020204030204" pitchFamily="34" charset="0"/>
              </a:rPr>
              <a:t>Disclaimer</a:t>
            </a:r>
            <a:r>
              <a:rPr lang="en-GB" sz="1000" b="1" i="0" u="none" strike="noStrike" baseline="0" dirty="0">
                <a:solidFill>
                  <a:srgbClr val="000000"/>
                </a:solidFill>
                <a:latin typeface="Calibri" panose="020F0502020204030204" pitchFamily="34" charset="0"/>
              </a:rPr>
              <a:t>: </a:t>
            </a:r>
            <a:r>
              <a:rPr lang="en-GB" sz="1000" b="0" i="0" u="none" strike="noStrike" baseline="0" dirty="0">
                <a:solidFill>
                  <a:srgbClr val="000000"/>
                </a:solidFill>
                <a:latin typeface="Calibri" panose="020F0502020204030204" pitchFamily="34" charset="0"/>
              </a:rPr>
              <a:t>The content of this Document represents the views of the author only and is his/her sole responsibility; it cannot be considered to reflect the views of the European Commission and/or the Executive Agency for Small and Medium-sized Enterprises (EASME) or any other body of the European Union. The European Commission and the Agency do not accept any responsibility for use that may be made of the information it contains. </a:t>
            </a:r>
            <a:endParaRPr lang="en-US" sz="1000" dirty="0"/>
          </a:p>
        </p:txBody>
      </p:sp>
      <p:sp>
        <p:nvSpPr>
          <p:cNvPr id="17" name="TextBox 16">
            <a:extLst>
              <a:ext uri="{FF2B5EF4-FFF2-40B4-BE49-F238E27FC236}">
                <a16:creationId xmlns="" xmlns:a16="http://schemas.microsoft.com/office/drawing/2014/main" id="{3CA0DE63-B4EB-41B4-9B24-809A94C329E0}"/>
              </a:ext>
            </a:extLst>
          </p:cNvPr>
          <p:cNvSpPr txBox="1"/>
          <p:nvPr/>
        </p:nvSpPr>
        <p:spPr>
          <a:xfrm>
            <a:off x="8613339" y="59859"/>
            <a:ext cx="2514600" cy="523220"/>
          </a:xfrm>
          <a:prstGeom prst="rect">
            <a:avLst/>
          </a:prstGeom>
          <a:noFill/>
        </p:spPr>
        <p:txBody>
          <a:bodyPr wrap="square" rtlCol="0">
            <a:spAutoFit/>
          </a:bodyPr>
          <a:lstStyle/>
          <a:p>
            <a:pPr algn="ctr"/>
            <a:r>
              <a:rPr lang="sr-Latn-RS" sz="2800" b="1" dirty="0" smtClean="0">
                <a:solidFill>
                  <a:schemeClr val="bg1"/>
                </a:solidFill>
                <a:effectLst>
                  <a:outerShdw blurRad="38100" dist="38100" dir="2700000" algn="tl">
                    <a:srgbClr val="000000">
                      <a:alpha val="43137"/>
                    </a:srgbClr>
                  </a:outerShdw>
                </a:effectLst>
              </a:rPr>
              <a:t>n</a:t>
            </a:r>
            <a:r>
              <a:rPr lang="en-US" sz="2800" b="1" dirty="0" smtClean="0">
                <a:solidFill>
                  <a:schemeClr val="bg1"/>
                </a:solidFill>
                <a:effectLst>
                  <a:outerShdw blurRad="38100" dist="38100" dir="2700000" algn="tl">
                    <a:srgbClr val="000000">
                      <a:alpha val="43137"/>
                    </a:srgbClr>
                  </a:outerShdw>
                </a:effectLst>
              </a:rPr>
              <a:t>Z</a:t>
            </a:r>
            <a:r>
              <a:rPr lang="sr-Latn-RS" sz="2800" b="1" dirty="0" smtClean="0">
                <a:solidFill>
                  <a:schemeClr val="bg1"/>
                </a:solidFill>
                <a:effectLst>
                  <a:outerShdw blurRad="38100" dist="38100" dir="2700000" algn="tl">
                    <a:srgbClr val="000000">
                      <a:alpha val="43137"/>
                    </a:srgbClr>
                  </a:outerShdw>
                </a:effectLst>
              </a:rPr>
              <a:t>EB</a:t>
            </a:r>
            <a:r>
              <a:rPr lang="en-US" sz="2800" b="1" dirty="0" smtClean="0">
                <a:solidFill>
                  <a:schemeClr val="bg1"/>
                </a:solidFill>
                <a:effectLst>
                  <a:outerShdw blurRad="38100" dist="38100" dir="2700000" algn="tl">
                    <a:srgbClr val="000000">
                      <a:alpha val="43137"/>
                    </a:srgbClr>
                  </a:outerShdw>
                </a:effectLst>
              </a:rPr>
              <a:t> in Serbia</a:t>
            </a:r>
            <a:endParaRPr lang="ro-RO" sz="2800" b="1"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57150" y="766389"/>
            <a:ext cx="12134850" cy="646331"/>
          </a:xfrm>
          <a:prstGeom prst="rect">
            <a:avLst/>
          </a:prstGeom>
        </p:spPr>
        <p:txBody>
          <a:bodyPr wrap="square">
            <a:spAutoFit/>
          </a:bodyPr>
          <a:lstStyle/>
          <a:p>
            <a:endParaRPr lang="en-US" sz="3600" dirty="0"/>
          </a:p>
        </p:txBody>
      </p:sp>
      <p:sp>
        <p:nvSpPr>
          <p:cNvPr id="3" name="Rectangle 2"/>
          <p:cNvSpPr/>
          <p:nvPr/>
        </p:nvSpPr>
        <p:spPr>
          <a:xfrm>
            <a:off x="57150" y="518739"/>
            <a:ext cx="12134850" cy="5324535"/>
          </a:xfrm>
          <a:prstGeom prst="rect">
            <a:avLst/>
          </a:prstGeom>
        </p:spPr>
        <p:txBody>
          <a:bodyPr wrap="square">
            <a:spAutoFit/>
          </a:bodyPr>
          <a:lstStyle/>
          <a:p>
            <a:r>
              <a:rPr lang="en-US" sz="3400" dirty="0"/>
              <a:t>Construction cluster </a:t>
            </a:r>
            <a:r>
              <a:rPr lang="en-US" sz="3400" b="1" dirty="0" err="1"/>
              <a:t>Dundjer</a:t>
            </a:r>
            <a:r>
              <a:rPr lang="en-US" sz="3400" dirty="0"/>
              <a:t> from Serbia (</a:t>
            </a:r>
            <a:r>
              <a:rPr lang="en-US" sz="3400" dirty="0">
                <a:hlinkClick r:id="rId14"/>
              </a:rPr>
              <a:t>http://</a:t>
            </a:r>
            <a:r>
              <a:rPr lang="en-US" sz="3400" dirty="0" smtClean="0">
                <a:hlinkClick r:id="rId14"/>
              </a:rPr>
              <a:t>www.dundjer.co.rs</a:t>
            </a:r>
            <a:r>
              <a:rPr lang="en-US" sz="3400" dirty="0" smtClean="0"/>
              <a:t>) </a:t>
            </a:r>
            <a:r>
              <a:rPr lang="en-US" sz="3400" dirty="0"/>
              <a:t>was founded in 2008 with a focus on research, development and application of innovations in construction, the application of new materials, through numerous trainings and </a:t>
            </a:r>
            <a:r>
              <a:rPr lang="en-US" sz="3400" dirty="0" smtClean="0"/>
              <a:t>educations</a:t>
            </a:r>
            <a:r>
              <a:rPr lang="en-US" sz="3400" dirty="0"/>
              <a:t>, as well as through human resources development, which should prepare the construction sector of Serbia for a successful </a:t>
            </a:r>
            <a:r>
              <a:rPr lang="en-US" sz="3400" dirty="0" smtClean="0"/>
              <a:t>entrance </a:t>
            </a:r>
            <a:r>
              <a:rPr lang="en-US" sz="3400" dirty="0"/>
              <a:t>on the EU market. Among other members, </a:t>
            </a:r>
            <a:r>
              <a:rPr lang="en-US" sz="3400" dirty="0" smtClean="0"/>
              <a:t>6 </a:t>
            </a:r>
            <a:r>
              <a:rPr lang="en-US" sz="3400" dirty="0"/>
              <a:t>faculties, the University of Nis, 2 R&amp;D organizations are included, while other members are from the construction and related industries.</a:t>
            </a:r>
            <a:endParaRPr lang="en-US" sz="3400" dirty="0"/>
          </a:p>
        </p:txBody>
      </p:sp>
    </p:spTree>
    <p:extLst>
      <p:ext uri="{BB962C8B-B14F-4D97-AF65-F5344CB8AC3E}">
        <p14:creationId xmlns:p14="http://schemas.microsoft.com/office/powerpoint/2010/main" val="380769531"/>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Rectangle 213">
            <a:extLst>
              <a:ext uri="{FF2B5EF4-FFF2-40B4-BE49-F238E27FC236}">
                <a16:creationId xmlns="" xmlns:a16="http://schemas.microsoft.com/office/drawing/2014/main" id="{0105ABAC-C72F-4806-8D24-CF5259A80DFD}"/>
              </a:ext>
            </a:extLst>
          </p:cNvPr>
          <p:cNvSpPr/>
          <p:nvPr/>
        </p:nvSpPr>
        <p:spPr>
          <a:xfrm>
            <a:off x="0" y="5600700"/>
            <a:ext cx="12192000" cy="1257300"/>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 xmlns:a16="http://schemas.microsoft.com/office/drawing/2014/main" id="{27425132-325C-48FB-8DEF-065DACFC6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906" y="41402"/>
            <a:ext cx="10181094" cy="724987"/>
          </a:xfrm>
          <a:prstGeom prst="rect">
            <a:avLst/>
          </a:prstGeom>
        </p:spPr>
      </p:pic>
      <p:pic>
        <p:nvPicPr>
          <p:cNvPr id="14" name="Picture 13" descr="Logo&#10;&#10;Description automatically generated">
            <a:extLst>
              <a:ext uri="{FF2B5EF4-FFF2-40B4-BE49-F238E27FC236}">
                <a16:creationId xmlns="" xmlns:a16="http://schemas.microsoft.com/office/drawing/2014/main" id="{2BC852A1-8410-490C-ADD9-882EBFFBF3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742" b="24897"/>
          <a:stretch/>
        </p:blipFill>
        <p:spPr>
          <a:xfrm>
            <a:off x="57150" y="19050"/>
            <a:ext cx="2010906" cy="604839"/>
          </a:xfrm>
          <a:prstGeom prst="rect">
            <a:avLst/>
          </a:prstGeom>
        </p:spPr>
      </p:pic>
      <p:pic>
        <p:nvPicPr>
          <p:cNvPr id="15" name="Picture 14">
            <a:extLst>
              <a:ext uri="{FF2B5EF4-FFF2-40B4-BE49-F238E27FC236}">
                <a16:creationId xmlns="" xmlns:a16="http://schemas.microsoft.com/office/drawing/2014/main" id="{B145887D-0BC7-4BBD-B4ED-98C982C00D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300" y="5989670"/>
            <a:ext cx="1154930" cy="770279"/>
          </a:xfrm>
          <a:prstGeom prst="rect">
            <a:avLst/>
          </a:prstGeom>
        </p:spPr>
      </p:pic>
      <p:pic>
        <p:nvPicPr>
          <p:cNvPr id="19" name="Picture 8" descr="Polskie Stowarzyszenie Doradcze i Konsultingowe">
            <a:extLst>
              <a:ext uri="{FF2B5EF4-FFF2-40B4-BE49-F238E27FC236}">
                <a16:creationId xmlns="" xmlns:a16="http://schemas.microsoft.com/office/drawing/2014/main" id="{FA7C9F19-3A75-426C-BC79-69771154BC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2958" y="5994199"/>
            <a:ext cx="1636419" cy="652994"/>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a:extLst>
              <a:ext uri="{FF2B5EF4-FFF2-40B4-BE49-F238E27FC236}">
                <a16:creationId xmlns="" xmlns:a16="http://schemas.microsoft.com/office/drawing/2014/main" id="{5A89435E-37B4-463C-B8AB-7B6EC921AE31}"/>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900191" y="5945436"/>
            <a:ext cx="1697879" cy="836076"/>
          </a:xfrm>
          <a:prstGeom prst="rect">
            <a:avLst/>
          </a:prstGeom>
        </p:spPr>
      </p:pic>
      <p:pic>
        <p:nvPicPr>
          <p:cNvPr id="22" name="Graphic 21">
            <a:extLst>
              <a:ext uri="{FF2B5EF4-FFF2-40B4-BE49-F238E27FC236}">
                <a16:creationId xmlns="" xmlns:a16="http://schemas.microsoft.com/office/drawing/2014/main" id="{49F90937-9D24-4E59-91C0-01336EC71E10}"/>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4116361" y="6087889"/>
            <a:ext cx="2115297" cy="551170"/>
          </a:xfrm>
          <a:prstGeom prst="rect">
            <a:avLst/>
          </a:prstGeom>
        </p:spPr>
      </p:pic>
      <p:pic>
        <p:nvPicPr>
          <p:cNvPr id="23" name="Graphic 22">
            <a:extLst>
              <a:ext uri="{FF2B5EF4-FFF2-40B4-BE49-F238E27FC236}">
                <a16:creationId xmlns="" xmlns:a16="http://schemas.microsoft.com/office/drawing/2014/main" id="{B8A7F681-3B04-4E94-8AB4-5A31D7DCFFDA}"/>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8613339" y="6103413"/>
            <a:ext cx="2063061" cy="512480"/>
          </a:xfrm>
          <a:prstGeom prst="rect">
            <a:avLst/>
          </a:prstGeom>
        </p:spPr>
      </p:pic>
      <p:pic>
        <p:nvPicPr>
          <p:cNvPr id="24" name="Graphic 23">
            <a:extLst>
              <a:ext uri="{FF2B5EF4-FFF2-40B4-BE49-F238E27FC236}">
                <a16:creationId xmlns="" xmlns:a16="http://schemas.microsoft.com/office/drawing/2014/main" id="{1BD3A085-93C6-406E-9FEA-D15D207E303B}"/>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1194690" y="5785059"/>
            <a:ext cx="756010" cy="1015536"/>
          </a:xfrm>
          <a:prstGeom prst="rect">
            <a:avLst/>
          </a:prstGeom>
        </p:spPr>
      </p:pic>
      <p:sp>
        <p:nvSpPr>
          <p:cNvPr id="16" name="TextBox 15">
            <a:extLst>
              <a:ext uri="{FF2B5EF4-FFF2-40B4-BE49-F238E27FC236}">
                <a16:creationId xmlns="" xmlns:a16="http://schemas.microsoft.com/office/drawing/2014/main" id="{1AD10FF2-9B08-4B5C-983D-B15ED49B7F93}"/>
              </a:ext>
            </a:extLst>
          </p:cNvPr>
          <p:cNvSpPr txBox="1"/>
          <p:nvPr/>
        </p:nvSpPr>
        <p:spPr>
          <a:xfrm>
            <a:off x="196850" y="5472085"/>
            <a:ext cx="11798300" cy="400110"/>
          </a:xfrm>
          <a:prstGeom prst="rect">
            <a:avLst/>
          </a:prstGeom>
          <a:noFill/>
        </p:spPr>
        <p:txBody>
          <a:bodyPr wrap="square" rtlCol="0">
            <a:spAutoFit/>
          </a:bodyPr>
          <a:lstStyle/>
          <a:p>
            <a:pPr algn="just"/>
            <a:r>
              <a:rPr lang="en-GB" sz="1000" b="1" i="0" u="none" strike="noStrike" baseline="0" dirty="0" smtClean="0">
                <a:solidFill>
                  <a:srgbClr val="000000"/>
                </a:solidFill>
                <a:latin typeface="Calibri" panose="020F0502020204030204" pitchFamily="34" charset="0"/>
              </a:rPr>
              <a:t>Disclaimer</a:t>
            </a:r>
            <a:r>
              <a:rPr lang="en-GB" sz="1000" b="1" i="0" u="none" strike="noStrike" baseline="0" dirty="0">
                <a:solidFill>
                  <a:srgbClr val="000000"/>
                </a:solidFill>
                <a:latin typeface="Calibri" panose="020F0502020204030204" pitchFamily="34" charset="0"/>
              </a:rPr>
              <a:t>: </a:t>
            </a:r>
            <a:r>
              <a:rPr lang="en-GB" sz="1000" b="0" i="0" u="none" strike="noStrike" baseline="0" dirty="0">
                <a:solidFill>
                  <a:srgbClr val="000000"/>
                </a:solidFill>
                <a:latin typeface="Calibri" panose="020F0502020204030204" pitchFamily="34" charset="0"/>
              </a:rPr>
              <a:t>The content of this Document represents the views of the author only and is his/her sole responsibility; it cannot be considered to reflect the views of the European Commission and/or the Executive Agency for Small and Medium-sized Enterprises (EASME) or any other body of the European Union. The European Commission and the Agency do not accept any responsibility for use that may be made of the information it contains. </a:t>
            </a:r>
            <a:endParaRPr lang="en-US" sz="1000" dirty="0"/>
          </a:p>
        </p:txBody>
      </p:sp>
      <p:sp>
        <p:nvSpPr>
          <p:cNvPr id="17" name="TextBox 16">
            <a:extLst>
              <a:ext uri="{FF2B5EF4-FFF2-40B4-BE49-F238E27FC236}">
                <a16:creationId xmlns="" xmlns:a16="http://schemas.microsoft.com/office/drawing/2014/main" id="{3CA0DE63-B4EB-41B4-9B24-809A94C329E0}"/>
              </a:ext>
            </a:extLst>
          </p:cNvPr>
          <p:cNvSpPr txBox="1"/>
          <p:nvPr/>
        </p:nvSpPr>
        <p:spPr>
          <a:xfrm>
            <a:off x="8613339" y="59859"/>
            <a:ext cx="2514600" cy="523220"/>
          </a:xfrm>
          <a:prstGeom prst="rect">
            <a:avLst/>
          </a:prstGeom>
          <a:noFill/>
        </p:spPr>
        <p:txBody>
          <a:bodyPr wrap="square" rtlCol="0">
            <a:spAutoFit/>
          </a:bodyPr>
          <a:lstStyle/>
          <a:p>
            <a:pPr algn="ctr"/>
            <a:r>
              <a:rPr lang="sr-Latn-RS" sz="2800" b="1" dirty="0" smtClean="0">
                <a:solidFill>
                  <a:schemeClr val="bg1"/>
                </a:solidFill>
                <a:effectLst>
                  <a:outerShdw blurRad="38100" dist="38100" dir="2700000" algn="tl">
                    <a:srgbClr val="000000">
                      <a:alpha val="43137"/>
                    </a:srgbClr>
                  </a:outerShdw>
                </a:effectLst>
              </a:rPr>
              <a:t>n</a:t>
            </a:r>
            <a:r>
              <a:rPr lang="en-US" sz="2800" b="1" dirty="0" smtClean="0">
                <a:solidFill>
                  <a:schemeClr val="bg1"/>
                </a:solidFill>
                <a:effectLst>
                  <a:outerShdw blurRad="38100" dist="38100" dir="2700000" algn="tl">
                    <a:srgbClr val="000000">
                      <a:alpha val="43137"/>
                    </a:srgbClr>
                  </a:outerShdw>
                </a:effectLst>
              </a:rPr>
              <a:t>Z</a:t>
            </a:r>
            <a:r>
              <a:rPr lang="sr-Latn-RS" sz="2800" b="1" dirty="0" smtClean="0">
                <a:solidFill>
                  <a:schemeClr val="bg1"/>
                </a:solidFill>
                <a:effectLst>
                  <a:outerShdw blurRad="38100" dist="38100" dir="2700000" algn="tl">
                    <a:srgbClr val="000000">
                      <a:alpha val="43137"/>
                    </a:srgbClr>
                  </a:outerShdw>
                </a:effectLst>
              </a:rPr>
              <a:t>EB</a:t>
            </a:r>
            <a:r>
              <a:rPr lang="en-US" sz="2800" b="1" dirty="0" smtClean="0">
                <a:solidFill>
                  <a:schemeClr val="bg1"/>
                </a:solidFill>
                <a:effectLst>
                  <a:outerShdw blurRad="38100" dist="38100" dir="2700000" algn="tl">
                    <a:srgbClr val="000000">
                      <a:alpha val="43137"/>
                    </a:srgbClr>
                  </a:outerShdw>
                </a:effectLst>
              </a:rPr>
              <a:t> in Serbia</a:t>
            </a:r>
            <a:endParaRPr lang="ro-RO" sz="2800" b="1"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57150" y="766389"/>
            <a:ext cx="12134850" cy="646331"/>
          </a:xfrm>
          <a:prstGeom prst="rect">
            <a:avLst/>
          </a:prstGeom>
        </p:spPr>
        <p:txBody>
          <a:bodyPr wrap="square">
            <a:spAutoFit/>
          </a:bodyPr>
          <a:lstStyle/>
          <a:p>
            <a:endParaRPr lang="en-US" sz="3600" dirty="0"/>
          </a:p>
        </p:txBody>
      </p:sp>
      <p:sp>
        <p:nvSpPr>
          <p:cNvPr id="3" name="Rectangle 2"/>
          <p:cNvSpPr/>
          <p:nvPr/>
        </p:nvSpPr>
        <p:spPr>
          <a:xfrm>
            <a:off x="57150" y="625080"/>
            <a:ext cx="12134850" cy="5339923"/>
          </a:xfrm>
          <a:prstGeom prst="rect">
            <a:avLst/>
          </a:prstGeom>
        </p:spPr>
        <p:txBody>
          <a:bodyPr wrap="square">
            <a:spAutoFit/>
          </a:bodyPr>
          <a:lstStyle/>
          <a:p>
            <a:r>
              <a:rPr lang="en-US" sz="3100" b="1" dirty="0" err="1" smtClean="0"/>
              <a:t>nZEB</a:t>
            </a:r>
            <a:r>
              <a:rPr lang="en-US" sz="3100" b="1" dirty="0" smtClean="0"/>
              <a:t> </a:t>
            </a:r>
            <a:r>
              <a:rPr lang="en-US" sz="3100" b="1" dirty="0"/>
              <a:t>- CONCEPT AND STATUS IN EACH PARTICIPATING </a:t>
            </a:r>
            <a:r>
              <a:rPr lang="en-US" sz="3100" b="1" dirty="0" smtClean="0"/>
              <a:t>COUNTRY </a:t>
            </a:r>
          </a:p>
          <a:p>
            <a:r>
              <a:rPr lang="en-US" sz="3100" dirty="0" smtClean="0"/>
              <a:t>In </a:t>
            </a:r>
            <a:r>
              <a:rPr lang="en-US" sz="3100" dirty="0"/>
              <a:t>order to stimulate the construction of energy efficient buildings, the Energy Performance of Buildings Directive (EPBD, 2010/31 / EC, revised (EU) 2018/844) provides a definition of a building with almost zero energy consumption - nearly Zero Energy Building - </a:t>
            </a:r>
            <a:r>
              <a:rPr lang="en-US" sz="3100" dirty="0" err="1"/>
              <a:t>nZEB</a:t>
            </a:r>
            <a:r>
              <a:rPr lang="en-US" sz="3100" dirty="0"/>
              <a:t>). The EPBD predicts that after 31 December 2020, all new buildings should be conceptually </a:t>
            </a:r>
            <a:r>
              <a:rPr lang="en-US" sz="3100" dirty="0" err="1"/>
              <a:t>nZEB</a:t>
            </a:r>
            <a:r>
              <a:rPr lang="en-US" sz="3100" dirty="0"/>
              <a:t>, while for public buildings the deadline is 31 December 2018 and EU countries must adopt national plans to increase the number of buildings according to the </a:t>
            </a:r>
            <a:r>
              <a:rPr lang="en-US" sz="3100" dirty="0" err="1"/>
              <a:t>nZEB</a:t>
            </a:r>
            <a:r>
              <a:rPr lang="en-US" sz="3100" dirty="0"/>
              <a:t> concept. Poland, Romania and Slovenia have adopted national plans to increase the NZEB and the situation by country is as follows:</a:t>
            </a:r>
            <a:endParaRPr lang="en-US" sz="3100" dirty="0"/>
          </a:p>
        </p:txBody>
      </p:sp>
    </p:spTree>
    <p:extLst>
      <p:ext uri="{BB962C8B-B14F-4D97-AF65-F5344CB8AC3E}">
        <p14:creationId xmlns:p14="http://schemas.microsoft.com/office/powerpoint/2010/main" val="559366342"/>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Rectangle 213">
            <a:extLst>
              <a:ext uri="{FF2B5EF4-FFF2-40B4-BE49-F238E27FC236}">
                <a16:creationId xmlns="" xmlns:a16="http://schemas.microsoft.com/office/drawing/2014/main" id="{0105ABAC-C72F-4806-8D24-CF5259A80DFD}"/>
              </a:ext>
            </a:extLst>
          </p:cNvPr>
          <p:cNvSpPr/>
          <p:nvPr/>
        </p:nvSpPr>
        <p:spPr>
          <a:xfrm>
            <a:off x="0" y="5600700"/>
            <a:ext cx="12192000" cy="1257300"/>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 xmlns:a16="http://schemas.microsoft.com/office/drawing/2014/main" id="{27425132-325C-48FB-8DEF-065DACFC6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906" y="41402"/>
            <a:ext cx="10181094" cy="724987"/>
          </a:xfrm>
          <a:prstGeom prst="rect">
            <a:avLst/>
          </a:prstGeom>
        </p:spPr>
      </p:pic>
      <p:pic>
        <p:nvPicPr>
          <p:cNvPr id="14" name="Picture 13" descr="Logo&#10;&#10;Description automatically generated">
            <a:extLst>
              <a:ext uri="{FF2B5EF4-FFF2-40B4-BE49-F238E27FC236}">
                <a16:creationId xmlns="" xmlns:a16="http://schemas.microsoft.com/office/drawing/2014/main" id="{2BC852A1-8410-490C-ADD9-882EBFFBF3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742" b="24897"/>
          <a:stretch/>
        </p:blipFill>
        <p:spPr>
          <a:xfrm>
            <a:off x="57150" y="19050"/>
            <a:ext cx="2010906" cy="604839"/>
          </a:xfrm>
          <a:prstGeom prst="rect">
            <a:avLst/>
          </a:prstGeom>
        </p:spPr>
      </p:pic>
      <p:pic>
        <p:nvPicPr>
          <p:cNvPr id="15" name="Picture 14">
            <a:extLst>
              <a:ext uri="{FF2B5EF4-FFF2-40B4-BE49-F238E27FC236}">
                <a16:creationId xmlns="" xmlns:a16="http://schemas.microsoft.com/office/drawing/2014/main" id="{B145887D-0BC7-4BBD-B4ED-98C982C00D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300" y="5989670"/>
            <a:ext cx="1154930" cy="770279"/>
          </a:xfrm>
          <a:prstGeom prst="rect">
            <a:avLst/>
          </a:prstGeom>
        </p:spPr>
      </p:pic>
      <p:pic>
        <p:nvPicPr>
          <p:cNvPr id="19" name="Picture 8" descr="Polskie Stowarzyszenie Doradcze i Konsultingowe">
            <a:extLst>
              <a:ext uri="{FF2B5EF4-FFF2-40B4-BE49-F238E27FC236}">
                <a16:creationId xmlns="" xmlns:a16="http://schemas.microsoft.com/office/drawing/2014/main" id="{FA7C9F19-3A75-426C-BC79-69771154BC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2958" y="5994199"/>
            <a:ext cx="1636419" cy="652994"/>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a:extLst>
              <a:ext uri="{FF2B5EF4-FFF2-40B4-BE49-F238E27FC236}">
                <a16:creationId xmlns="" xmlns:a16="http://schemas.microsoft.com/office/drawing/2014/main" id="{5A89435E-37B4-463C-B8AB-7B6EC921AE31}"/>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900191" y="5945436"/>
            <a:ext cx="1697879" cy="836076"/>
          </a:xfrm>
          <a:prstGeom prst="rect">
            <a:avLst/>
          </a:prstGeom>
        </p:spPr>
      </p:pic>
      <p:pic>
        <p:nvPicPr>
          <p:cNvPr id="22" name="Graphic 21">
            <a:extLst>
              <a:ext uri="{FF2B5EF4-FFF2-40B4-BE49-F238E27FC236}">
                <a16:creationId xmlns="" xmlns:a16="http://schemas.microsoft.com/office/drawing/2014/main" id="{49F90937-9D24-4E59-91C0-01336EC71E10}"/>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4116361" y="6087889"/>
            <a:ext cx="2115297" cy="551170"/>
          </a:xfrm>
          <a:prstGeom prst="rect">
            <a:avLst/>
          </a:prstGeom>
        </p:spPr>
      </p:pic>
      <p:pic>
        <p:nvPicPr>
          <p:cNvPr id="23" name="Graphic 22">
            <a:extLst>
              <a:ext uri="{FF2B5EF4-FFF2-40B4-BE49-F238E27FC236}">
                <a16:creationId xmlns="" xmlns:a16="http://schemas.microsoft.com/office/drawing/2014/main" id="{B8A7F681-3B04-4E94-8AB4-5A31D7DCFFDA}"/>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8613339" y="6103413"/>
            <a:ext cx="2063061" cy="512480"/>
          </a:xfrm>
          <a:prstGeom prst="rect">
            <a:avLst/>
          </a:prstGeom>
        </p:spPr>
      </p:pic>
      <p:pic>
        <p:nvPicPr>
          <p:cNvPr id="24" name="Graphic 23">
            <a:extLst>
              <a:ext uri="{FF2B5EF4-FFF2-40B4-BE49-F238E27FC236}">
                <a16:creationId xmlns="" xmlns:a16="http://schemas.microsoft.com/office/drawing/2014/main" id="{1BD3A085-93C6-406E-9FEA-D15D207E303B}"/>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1194690" y="5785059"/>
            <a:ext cx="756010" cy="1015536"/>
          </a:xfrm>
          <a:prstGeom prst="rect">
            <a:avLst/>
          </a:prstGeom>
        </p:spPr>
      </p:pic>
      <p:sp>
        <p:nvSpPr>
          <p:cNvPr id="16" name="TextBox 15">
            <a:extLst>
              <a:ext uri="{FF2B5EF4-FFF2-40B4-BE49-F238E27FC236}">
                <a16:creationId xmlns="" xmlns:a16="http://schemas.microsoft.com/office/drawing/2014/main" id="{1AD10FF2-9B08-4B5C-983D-B15ED49B7F93}"/>
              </a:ext>
            </a:extLst>
          </p:cNvPr>
          <p:cNvSpPr txBox="1"/>
          <p:nvPr/>
        </p:nvSpPr>
        <p:spPr>
          <a:xfrm>
            <a:off x="196850" y="5472085"/>
            <a:ext cx="11798300" cy="400110"/>
          </a:xfrm>
          <a:prstGeom prst="rect">
            <a:avLst/>
          </a:prstGeom>
          <a:noFill/>
        </p:spPr>
        <p:txBody>
          <a:bodyPr wrap="square" rtlCol="0">
            <a:spAutoFit/>
          </a:bodyPr>
          <a:lstStyle/>
          <a:p>
            <a:pPr algn="just"/>
            <a:r>
              <a:rPr lang="en-GB" sz="1000" b="1" i="0" u="none" strike="noStrike" baseline="0" dirty="0" smtClean="0">
                <a:solidFill>
                  <a:srgbClr val="000000"/>
                </a:solidFill>
                <a:latin typeface="Calibri" panose="020F0502020204030204" pitchFamily="34" charset="0"/>
              </a:rPr>
              <a:t>Disclaimer</a:t>
            </a:r>
            <a:r>
              <a:rPr lang="en-GB" sz="1000" b="1" i="0" u="none" strike="noStrike" baseline="0" dirty="0">
                <a:solidFill>
                  <a:srgbClr val="000000"/>
                </a:solidFill>
                <a:latin typeface="Calibri" panose="020F0502020204030204" pitchFamily="34" charset="0"/>
              </a:rPr>
              <a:t>: </a:t>
            </a:r>
            <a:r>
              <a:rPr lang="en-GB" sz="1000" b="0" i="0" u="none" strike="noStrike" baseline="0" dirty="0">
                <a:solidFill>
                  <a:srgbClr val="000000"/>
                </a:solidFill>
                <a:latin typeface="Calibri" panose="020F0502020204030204" pitchFamily="34" charset="0"/>
              </a:rPr>
              <a:t>The content of this Document represents the views of the author only and is his/her sole responsibility; it cannot be considered to reflect the views of the European Commission and/or the Executive Agency for Small and Medium-sized Enterprises (EASME) or any other body of the European Union. The European Commission and the Agency do not accept any responsibility for use that may be made of the information it contains. </a:t>
            </a:r>
            <a:endParaRPr lang="en-US" sz="1000" dirty="0"/>
          </a:p>
        </p:txBody>
      </p:sp>
      <p:sp>
        <p:nvSpPr>
          <p:cNvPr id="17" name="TextBox 16">
            <a:extLst>
              <a:ext uri="{FF2B5EF4-FFF2-40B4-BE49-F238E27FC236}">
                <a16:creationId xmlns="" xmlns:a16="http://schemas.microsoft.com/office/drawing/2014/main" id="{3CA0DE63-B4EB-41B4-9B24-809A94C329E0}"/>
              </a:ext>
            </a:extLst>
          </p:cNvPr>
          <p:cNvSpPr txBox="1"/>
          <p:nvPr/>
        </p:nvSpPr>
        <p:spPr>
          <a:xfrm>
            <a:off x="8613339" y="59859"/>
            <a:ext cx="2514600" cy="523220"/>
          </a:xfrm>
          <a:prstGeom prst="rect">
            <a:avLst/>
          </a:prstGeom>
          <a:noFill/>
        </p:spPr>
        <p:txBody>
          <a:bodyPr wrap="square" rtlCol="0">
            <a:spAutoFit/>
          </a:bodyPr>
          <a:lstStyle/>
          <a:p>
            <a:pPr algn="ctr"/>
            <a:r>
              <a:rPr lang="sr-Latn-RS" sz="2800" b="1" dirty="0" smtClean="0">
                <a:solidFill>
                  <a:schemeClr val="bg1"/>
                </a:solidFill>
                <a:effectLst>
                  <a:outerShdw blurRad="38100" dist="38100" dir="2700000" algn="tl">
                    <a:srgbClr val="000000">
                      <a:alpha val="43137"/>
                    </a:srgbClr>
                  </a:outerShdw>
                </a:effectLst>
              </a:rPr>
              <a:t>n</a:t>
            </a:r>
            <a:r>
              <a:rPr lang="en-US" sz="2800" b="1" dirty="0" smtClean="0">
                <a:solidFill>
                  <a:schemeClr val="bg1"/>
                </a:solidFill>
                <a:effectLst>
                  <a:outerShdw blurRad="38100" dist="38100" dir="2700000" algn="tl">
                    <a:srgbClr val="000000">
                      <a:alpha val="43137"/>
                    </a:srgbClr>
                  </a:outerShdw>
                </a:effectLst>
              </a:rPr>
              <a:t>Z</a:t>
            </a:r>
            <a:r>
              <a:rPr lang="sr-Latn-RS" sz="2800" b="1" dirty="0" smtClean="0">
                <a:solidFill>
                  <a:schemeClr val="bg1"/>
                </a:solidFill>
                <a:effectLst>
                  <a:outerShdw blurRad="38100" dist="38100" dir="2700000" algn="tl">
                    <a:srgbClr val="000000">
                      <a:alpha val="43137"/>
                    </a:srgbClr>
                  </a:outerShdw>
                </a:effectLst>
              </a:rPr>
              <a:t>EB</a:t>
            </a:r>
            <a:r>
              <a:rPr lang="en-US" sz="2800" b="1" dirty="0" smtClean="0">
                <a:solidFill>
                  <a:schemeClr val="bg1"/>
                </a:solidFill>
                <a:effectLst>
                  <a:outerShdw blurRad="38100" dist="38100" dir="2700000" algn="tl">
                    <a:srgbClr val="000000">
                      <a:alpha val="43137"/>
                    </a:srgbClr>
                  </a:outerShdw>
                </a:effectLst>
              </a:rPr>
              <a:t> in Serbia</a:t>
            </a:r>
            <a:endParaRPr lang="ro-RO" sz="2800" b="1"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57150" y="766389"/>
            <a:ext cx="12134850" cy="646331"/>
          </a:xfrm>
          <a:prstGeom prst="rect">
            <a:avLst/>
          </a:prstGeom>
        </p:spPr>
        <p:txBody>
          <a:bodyPr wrap="square">
            <a:spAutoFit/>
          </a:bodyPr>
          <a:lstStyle/>
          <a:p>
            <a:endParaRPr lang="en-US" sz="3600" dirty="0"/>
          </a:p>
        </p:txBody>
      </p:sp>
      <p:sp>
        <p:nvSpPr>
          <p:cNvPr id="3" name="Rectangle 2"/>
          <p:cNvSpPr/>
          <p:nvPr/>
        </p:nvSpPr>
        <p:spPr>
          <a:xfrm>
            <a:off x="98425" y="609215"/>
            <a:ext cx="11995150" cy="4862870"/>
          </a:xfrm>
          <a:prstGeom prst="rect">
            <a:avLst/>
          </a:prstGeom>
        </p:spPr>
        <p:txBody>
          <a:bodyPr wrap="square">
            <a:spAutoFit/>
          </a:bodyPr>
          <a:lstStyle/>
          <a:p>
            <a:r>
              <a:rPr lang="en-US" sz="3100" b="1" dirty="0" smtClean="0">
                <a:effectLst>
                  <a:outerShdw blurRad="38100" dist="38100" dir="2700000" algn="tl">
                    <a:srgbClr val="000000">
                      <a:alpha val="43137"/>
                    </a:srgbClr>
                  </a:outerShdw>
                </a:effectLst>
              </a:rPr>
              <a:t>in </a:t>
            </a:r>
            <a:r>
              <a:rPr lang="en-US" sz="3100" b="1" dirty="0">
                <a:effectLst>
                  <a:outerShdw blurRad="38100" dist="38100" dir="2700000" algn="tl">
                    <a:srgbClr val="000000">
                      <a:alpha val="43137"/>
                    </a:srgbClr>
                  </a:outerShdw>
                </a:effectLst>
              </a:rPr>
              <a:t>Poland </a:t>
            </a:r>
            <a:r>
              <a:rPr lang="en-US" sz="3100" dirty="0"/>
              <a:t>the concept of </a:t>
            </a:r>
            <a:r>
              <a:rPr lang="en-US" sz="3100" dirty="0" err="1"/>
              <a:t>nZEB</a:t>
            </a:r>
            <a:r>
              <a:rPr lang="en-US" sz="3100" dirty="0"/>
              <a:t> is not very popular; however, there is strong pressure to renovate buildings to turn them into energy efficient and green buildings including renewable energy sources (RES). </a:t>
            </a:r>
            <a:r>
              <a:rPr lang="en-US" sz="3100" b="1" dirty="0">
                <a:effectLst>
                  <a:outerShdw blurRad="38100" dist="38100" dir="2700000" algn="tl">
                    <a:srgbClr val="000000">
                      <a:alpha val="43137"/>
                    </a:srgbClr>
                  </a:outerShdw>
                </a:effectLst>
              </a:rPr>
              <a:t>In Serbia</a:t>
            </a:r>
            <a:r>
              <a:rPr lang="en-US" sz="3100" dirty="0"/>
              <a:t>, there are rules and regulations relating to energy efficiency (energy passports) that are mandatory for new buildings, but there is a problem with old buildings. </a:t>
            </a:r>
            <a:r>
              <a:rPr lang="en-US" sz="3100" b="1" dirty="0">
                <a:effectLst>
                  <a:outerShdw blurRad="38100" dist="38100" dir="2700000" algn="tl">
                    <a:srgbClr val="000000">
                      <a:alpha val="43137"/>
                    </a:srgbClr>
                  </a:outerShdw>
                </a:effectLst>
              </a:rPr>
              <a:t>in Romania </a:t>
            </a:r>
            <a:r>
              <a:rPr lang="en-US" sz="3100" dirty="0"/>
              <a:t>at the moment </a:t>
            </a:r>
            <a:r>
              <a:rPr lang="en-US" sz="3100" dirty="0" err="1"/>
              <a:t>nZEB</a:t>
            </a:r>
            <a:r>
              <a:rPr lang="en-US" sz="3100" dirty="0"/>
              <a:t> solutions are not considered affordable and the use of renewable energy technology in buildings is not yet in common use. </a:t>
            </a:r>
            <a:r>
              <a:rPr lang="en-US" sz="3100" b="1" dirty="0">
                <a:effectLst>
                  <a:outerShdw blurRad="38100" dist="38100" dir="2700000" algn="tl">
                    <a:srgbClr val="000000">
                      <a:alpha val="43137"/>
                    </a:srgbClr>
                  </a:outerShdw>
                </a:effectLst>
              </a:rPr>
              <a:t>in Slovenia </a:t>
            </a:r>
            <a:r>
              <a:rPr lang="en-US" sz="3100" dirty="0"/>
              <a:t>there is a </a:t>
            </a:r>
            <a:r>
              <a:rPr lang="en-US" sz="3100" dirty="0" smtClean="0"/>
              <a:t>calculation </a:t>
            </a:r>
            <a:r>
              <a:rPr lang="en-US" sz="3100" dirty="0"/>
              <a:t>methodology and implementation program in public buildings, with energy efficiency, efficient use of resources and circular </a:t>
            </a:r>
            <a:r>
              <a:rPr lang="en-US" sz="3100" dirty="0" smtClean="0"/>
              <a:t>economy.</a:t>
            </a:r>
            <a:endParaRPr lang="en-US" sz="3100" dirty="0"/>
          </a:p>
        </p:txBody>
      </p:sp>
    </p:spTree>
    <p:extLst>
      <p:ext uri="{BB962C8B-B14F-4D97-AF65-F5344CB8AC3E}">
        <p14:creationId xmlns:p14="http://schemas.microsoft.com/office/powerpoint/2010/main" val="3127123991"/>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Rectangle 213">
            <a:extLst>
              <a:ext uri="{FF2B5EF4-FFF2-40B4-BE49-F238E27FC236}">
                <a16:creationId xmlns="" xmlns:a16="http://schemas.microsoft.com/office/drawing/2014/main" id="{0105ABAC-C72F-4806-8D24-CF5259A80DFD}"/>
              </a:ext>
            </a:extLst>
          </p:cNvPr>
          <p:cNvSpPr/>
          <p:nvPr/>
        </p:nvSpPr>
        <p:spPr>
          <a:xfrm>
            <a:off x="0" y="5600700"/>
            <a:ext cx="12192000" cy="1257300"/>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 xmlns:a16="http://schemas.microsoft.com/office/drawing/2014/main" id="{27425132-325C-48FB-8DEF-065DACFC6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906" y="41402"/>
            <a:ext cx="10181094" cy="724987"/>
          </a:xfrm>
          <a:prstGeom prst="rect">
            <a:avLst/>
          </a:prstGeom>
        </p:spPr>
      </p:pic>
      <p:pic>
        <p:nvPicPr>
          <p:cNvPr id="14" name="Picture 13" descr="Logo&#10;&#10;Description automatically generated">
            <a:extLst>
              <a:ext uri="{FF2B5EF4-FFF2-40B4-BE49-F238E27FC236}">
                <a16:creationId xmlns="" xmlns:a16="http://schemas.microsoft.com/office/drawing/2014/main" id="{2BC852A1-8410-490C-ADD9-882EBFFBF3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742" b="24897"/>
          <a:stretch/>
        </p:blipFill>
        <p:spPr>
          <a:xfrm>
            <a:off x="57150" y="19050"/>
            <a:ext cx="2010906" cy="604839"/>
          </a:xfrm>
          <a:prstGeom prst="rect">
            <a:avLst/>
          </a:prstGeom>
        </p:spPr>
      </p:pic>
      <p:pic>
        <p:nvPicPr>
          <p:cNvPr id="15" name="Picture 14">
            <a:extLst>
              <a:ext uri="{FF2B5EF4-FFF2-40B4-BE49-F238E27FC236}">
                <a16:creationId xmlns="" xmlns:a16="http://schemas.microsoft.com/office/drawing/2014/main" id="{B145887D-0BC7-4BBD-B4ED-98C982C00D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300" y="5989670"/>
            <a:ext cx="1154930" cy="770279"/>
          </a:xfrm>
          <a:prstGeom prst="rect">
            <a:avLst/>
          </a:prstGeom>
        </p:spPr>
      </p:pic>
      <p:pic>
        <p:nvPicPr>
          <p:cNvPr id="19" name="Picture 8" descr="Polskie Stowarzyszenie Doradcze i Konsultingowe">
            <a:extLst>
              <a:ext uri="{FF2B5EF4-FFF2-40B4-BE49-F238E27FC236}">
                <a16:creationId xmlns="" xmlns:a16="http://schemas.microsoft.com/office/drawing/2014/main" id="{FA7C9F19-3A75-426C-BC79-69771154BC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2958" y="5994199"/>
            <a:ext cx="1636419" cy="652994"/>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a:extLst>
              <a:ext uri="{FF2B5EF4-FFF2-40B4-BE49-F238E27FC236}">
                <a16:creationId xmlns="" xmlns:a16="http://schemas.microsoft.com/office/drawing/2014/main" id="{5A89435E-37B4-463C-B8AB-7B6EC921AE31}"/>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900191" y="5945436"/>
            <a:ext cx="1697879" cy="836076"/>
          </a:xfrm>
          <a:prstGeom prst="rect">
            <a:avLst/>
          </a:prstGeom>
        </p:spPr>
      </p:pic>
      <p:pic>
        <p:nvPicPr>
          <p:cNvPr id="22" name="Graphic 21">
            <a:extLst>
              <a:ext uri="{FF2B5EF4-FFF2-40B4-BE49-F238E27FC236}">
                <a16:creationId xmlns="" xmlns:a16="http://schemas.microsoft.com/office/drawing/2014/main" id="{49F90937-9D24-4E59-91C0-01336EC71E10}"/>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4116361" y="6087889"/>
            <a:ext cx="2115297" cy="551170"/>
          </a:xfrm>
          <a:prstGeom prst="rect">
            <a:avLst/>
          </a:prstGeom>
        </p:spPr>
      </p:pic>
      <p:pic>
        <p:nvPicPr>
          <p:cNvPr id="23" name="Graphic 22">
            <a:extLst>
              <a:ext uri="{FF2B5EF4-FFF2-40B4-BE49-F238E27FC236}">
                <a16:creationId xmlns="" xmlns:a16="http://schemas.microsoft.com/office/drawing/2014/main" id="{B8A7F681-3B04-4E94-8AB4-5A31D7DCFFDA}"/>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8613339" y="6103413"/>
            <a:ext cx="2063061" cy="512480"/>
          </a:xfrm>
          <a:prstGeom prst="rect">
            <a:avLst/>
          </a:prstGeom>
        </p:spPr>
      </p:pic>
      <p:pic>
        <p:nvPicPr>
          <p:cNvPr id="24" name="Graphic 23">
            <a:extLst>
              <a:ext uri="{FF2B5EF4-FFF2-40B4-BE49-F238E27FC236}">
                <a16:creationId xmlns="" xmlns:a16="http://schemas.microsoft.com/office/drawing/2014/main" id="{1BD3A085-93C6-406E-9FEA-D15D207E303B}"/>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1194690" y="5785059"/>
            <a:ext cx="756010" cy="1015536"/>
          </a:xfrm>
          <a:prstGeom prst="rect">
            <a:avLst/>
          </a:prstGeom>
        </p:spPr>
      </p:pic>
      <p:sp>
        <p:nvSpPr>
          <p:cNvPr id="16" name="TextBox 15">
            <a:extLst>
              <a:ext uri="{FF2B5EF4-FFF2-40B4-BE49-F238E27FC236}">
                <a16:creationId xmlns="" xmlns:a16="http://schemas.microsoft.com/office/drawing/2014/main" id="{1AD10FF2-9B08-4B5C-983D-B15ED49B7F93}"/>
              </a:ext>
            </a:extLst>
          </p:cNvPr>
          <p:cNvSpPr txBox="1"/>
          <p:nvPr/>
        </p:nvSpPr>
        <p:spPr>
          <a:xfrm>
            <a:off x="196850" y="5472085"/>
            <a:ext cx="11798300" cy="400110"/>
          </a:xfrm>
          <a:prstGeom prst="rect">
            <a:avLst/>
          </a:prstGeom>
          <a:noFill/>
        </p:spPr>
        <p:txBody>
          <a:bodyPr wrap="square" rtlCol="0">
            <a:spAutoFit/>
          </a:bodyPr>
          <a:lstStyle/>
          <a:p>
            <a:pPr algn="just"/>
            <a:r>
              <a:rPr lang="en-GB" sz="1000" b="1" i="0" u="none" strike="noStrike" baseline="0" dirty="0" smtClean="0">
                <a:solidFill>
                  <a:srgbClr val="000000"/>
                </a:solidFill>
                <a:latin typeface="Calibri" panose="020F0502020204030204" pitchFamily="34" charset="0"/>
              </a:rPr>
              <a:t>Disclaimer</a:t>
            </a:r>
            <a:r>
              <a:rPr lang="en-GB" sz="1000" b="1" i="0" u="none" strike="noStrike" baseline="0" dirty="0">
                <a:solidFill>
                  <a:srgbClr val="000000"/>
                </a:solidFill>
                <a:latin typeface="Calibri" panose="020F0502020204030204" pitchFamily="34" charset="0"/>
              </a:rPr>
              <a:t>: </a:t>
            </a:r>
            <a:r>
              <a:rPr lang="en-GB" sz="1000" b="0" i="0" u="none" strike="noStrike" baseline="0" dirty="0">
                <a:solidFill>
                  <a:srgbClr val="000000"/>
                </a:solidFill>
                <a:latin typeface="Calibri" panose="020F0502020204030204" pitchFamily="34" charset="0"/>
              </a:rPr>
              <a:t>The content of this Document represents the views of the author only and is his/her sole responsibility; it cannot be considered to reflect the views of the European Commission and/or the Executive Agency for Small and Medium-sized Enterprises (EASME) or any other body of the European Union. The European Commission and the Agency do not accept any responsibility for use that may be made of the information it contains. </a:t>
            </a:r>
            <a:endParaRPr lang="en-US" sz="1000" dirty="0"/>
          </a:p>
        </p:txBody>
      </p:sp>
      <p:sp>
        <p:nvSpPr>
          <p:cNvPr id="17" name="TextBox 16">
            <a:extLst>
              <a:ext uri="{FF2B5EF4-FFF2-40B4-BE49-F238E27FC236}">
                <a16:creationId xmlns="" xmlns:a16="http://schemas.microsoft.com/office/drawing/2014/main" id="{3CA0DE63-B4EB-41B4-9B24-809A94C329E0}"/>
              </a:ext>
            </a:extLst>
          </p:cNvPr>
          <p:cNvSpPr txBox="1"/>
          <p:nvPr/>
        </p:nvSpPr>
        <p:spPr>
          <a:xfrm>
            <a:off x="8613339" y="59859"/>
            <a:ext cx="2514600" cy="523220"/>
          </a:xfrm>
          <a:prstGeom prst="rect">
            <a:avLst/>
          </a:prstGeom>
          <a:noFill/>
        </p:spPr>
        <p:txBody>
          <a:bodyPr wrap="square" rtlCol="0">
            <a:spAutoFit/>
          </a:bodyPr>
          <a:lstStyle/>
          <a:p>
            <a:pPr algn="ctr"/>
            <a:r>
              <a:rPr lang="sr-Latn-RS" sz="2800" b="1" dirty="0" smtClean="0">
                <a:solidFill>
                  <a:schemeClr val="bg1"/>
                </a:solidFill>
                <a:effectLst>
                  <a:outerShdw blurRad="38100" dist="38100" dir="2700000" algn="tl">
                    <a:srgbClr val="000000">
                      <a:alpha val="43137"/>
                    </a:srgbClr>
                  </a:outerShdw>
                </a:effectLst>
              </a:rPr>
              <a:t>n</a:t>
            </a:r>
            <a:r>
              <a:rPr lang="en-US" sz="2800" b="1" dirty="0" smtClean="0">
                <a:solidFill>
                  <a:schemeClr val="bg1"/>
                </a:solidFill>
                <a:effectLst>
                  <a:outerShdw blurRad="38100" dist="38100" dir="2700000" algn="tl">
                    <a:srgbClr val="000000">
                      <a:alpha val="43137"/>
                    </a:srgbClr>
                  </a:outerShdw>
                </a:effectLst>
              </a:rPr>
              <a:t>Z</a:t>
            </a:r>
            <a:r>
              <a:rPr lang="sr-Latn-RS" sz="2800" b="1" dirty="0" smtClean="0">
                <a:solidFill>
                  <a:schemeClr val="bg1"/>
                </a:solidFill>
                <a:effectLst>
                  <a:outerShdw blurRad="38100" dist="38100" dir="2700000" algn="tl">
                    <a:srgbClr val="000000">
                      <a:alpha val="43137"/>
                    </a:srgbClr>
                  </a:outerShdw>
                </a:effectLst>
              </a:rPr>
              <a:t>EB</a:t>
            </a:r>
            <a:r>
              <a:rPr lang="en-US" sz="2800" b="1" dirty="0" smtClean="0">
                <a:solidFill>
                  <a:schemeClr val="bg1"/>
                </a:solidFill>
                <a:effectLst>
                  <a:outerShdw blurRad="38100" dist="38100" dir="2700000" algn="tl">
                    <a:srgbClr val="000000">
                      <a:alpha val="43137"/>
                    </a:srgbClr>
                  </a:outerShdw>
                </a:effectLst>
              </a:rPr>
              <a:t> in Serbia</a:t>
            </a:r>
            <a:endParaRPr lang="ro-RO" sz="2800" b="1"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57150" y="766389"/>
            <a:ext cx="12134850" cy="646331"/>
          </a:xfrm>
          <a:prstGeom prst="rect">
            <a:avLst/>
          </a:prstGeom>
        </p:spPr>
        <p:txBody>
          <a:bodyPr wrap="square">
            <a:spAutoFit/>
          </a:bodyPr>
          <a:lstStyle/>
          <a:p>
            <a:endParaRPr lang="en-US" sz="3600" dirty="0"/>
          </a:p>
        </p:txBody>
      </p:sp>
      <p:sp>
        <p:nvSpPr>
          <p:cNvPr id="3" name="Rectangle 2"/>
          <p:cNvSpPr/>
          <p:nvPr/>
        </p:nvSpPr>
        <p:spPr>
          <a:xfrm>
            <a:off x="2888096" y="2168130"/>
            <a:ext cx="6415808" cy="2123658"/>
          </a:xfrm>
          <a:prstGeom prst="rect">
            <a:avLst/>
          </a:prstGeom>
        </p:spPr>
        <p:txBody>
          <a:bodyPr wrap="square">
            <a:spAutoFit/>
          </a:bodyPr>
          <a:lstStyle/>
          <a:p>
            <a:r>
              <a:rPr lang="en-US" sz="6600" b="1" dirty="0">
                <a:effectLst>
                  <a:outerShdw blurRad="38100" dist="38100" dir="2700000" algn="tl">
                    <a:srgbClr val="000000">
                      <a:alpha val="43137"/>
                    </a:srgbClr>
                  </a:outerShdw>
                </a:effectLst>
              </a:rPr>
              <a:t>THANK YOU FOR YOUR ATTENTION</a:t>
            </a:r>
            <a:endParaRPr lang="en-US" sz="6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7518039"/>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Rectangle 213">
            <a:extLst>
              <a:ext uri="{FF2B5EF4-FFF2-40B4-BE49-F238E27FC236}">
                <a16:creationId xmlns="" xmlns:a16="http://schemas.microsoft.com/office/drawing/2014/main" id="{0105ABAC-C72F-4806-8D24-CF5259A80DFD}"/>
              </a:ext>
            </a:extLst>
          </p:cNvPr>
          <p:cNvSpPr/>
          <p:nvPr/>
        </p:nvSpPr>
        <p:spPr>
          <a:xfrm>
            <a:off x="0" y="5600700"/>
            <a:ext cx="12192000" cy="1257300"/>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 xmlns:a16="http://schemas.microsoft.com/office/drawing/2014/main" id="{27425132-325C-48FB-8DEF-065DACFC6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906" y="41402"/>
            <a:ext cx="10181094" cy="724987"/>
          </a:xfrm>
          <a:prstGeom prst="rect">
            <a:avLst/>
          </a:prstGeom>
        </p:spPr>
      </p:pic>
      <p:pic>
        <p:nvPicPr>
          <p:cNvPr id="14" name="Picture 13" descr="Logo&#10;&#10;Description automatically generated">
            <a:extLst>
              <a:ext uri="{FF2B5EF4-FFF2-40B4-BE49-F238E27FC236}">
                <a16:creationId xmlns="" xmlns:a16="http://schemas.microsoft.com/office/drawing/2014/main" id="{2BC852A1-8410-490C-ADD9-882EBFFBF3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742" b="24897"/>
          <a:stretch/>
        </p:blipFill>
        <p:spPr>
          <a:xfrm>
            <a:off x="57150" y="19050"/>
            <a:ext cx="2010906" cy="604839"/>
          </a:xfrm>
          <a:prstGeom prst="rect">
            <a:avLst/>
          </a:prstGeom>
        </p:spPr>
      </p:pic>
      <p:pic>
        <p:nvPicPr>
          <p:cNvPr id="15" name="Picture 14">
            <a:extLst>
              <a:ext uri="{FF2B5EF4-FFF2-40B4-BE49-F238E27FC236}">
                <a16:creationId xmlns="" xmlns:a16="http://schemas.microsoft.com/office/drawing/2014/main" id="{B145887D-0BC7-4BBD-B4ED-98C982C00D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300" y="5989670"/>
            <a:ext cx="1154930" cy="770279"/>
          </a:xfrm>
          <a:prstGeom prst="rect">
            <a:avLst/>
          </a:prstGeom>
        </p:spPr>
      </p:pic>
      <p:pic>
        <p:nvPicPr>
          <p:cNvPr id="19" name="Picture 8" descr="Polskie Stowarzyszenie Doradcze i Konsultingowe">
            <a:extLst>
              <a:ext uri="{FF2B5EF4-FFF2-40B4-BE49-F238E27FC236}">
                <a16:creationId xmlns="" xmlns:a16="http://schemas.microsoft.com/office/drawing/2014/main" id="{FA7C9F19-3A75-426C-BC79-69771154BC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2958" y="5994199"/>
            <a:ext cx="1636419" cy="652994"/>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a:extLst>
              <a:ext uri="{FF2B5EF4-FFF2-40B4-BE49-F238E27FC236}">
                <a16:creationId xmlns="" xmlns:a16="http://schemas.microsoft.com/office/drawing/2014/main" id="{5A89435E-37B4-463C-B8AB-7B6EC921AE31}"/>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900191" y="5945436"/>
            <a:ext cx="1697879" cy="836076"/>
          </a:xfrm>
          <a:prstGeom prst="rect">
            <a:avLst/>
          </a:prstGeom>
        </p:spPr>
      </p:pic>
      <p:pic>
        <p:nvPicPr>
          <p:cNvPr id="22" name="Graphic 21">
            <a:extLst>
              <a:ext uri="{FF2B5EF4-FFF2-40B4-BE49-F238E27FC236}">
                <a16:creationId xmlns="" xmlns:a16="http://schemas.microsoft.com/office/drawing/2014/main" id="{49F90937-9D24-4E59-91C0-01336EC71E10}"/>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4116361" y="6087889"/>
            <a:ext cx="2115297" cy="551170"/>
          </a:xfrm>
          <a:prstGeom prst="rect">
            <a:avLst/>
          </a:prstGeom>
        </p:spPr>
      </p:pic>
      <p:pic>
        <p:nvPicPr>
          <p:cNvPr id="23" name="Graphic 22">
            <a:extLst>
              <a:ext uri="{FF2B5EF4-FFF2-40B4-BE49-F238E27FC236}">
                <a16:creationId xmlns="" xmlns:a16="http://schemas.microsoft.com/office/drawing/2014/main" id="{B8A7F681-3B04-4E94-8AB4-5A31D7DCFFDA}"/>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8613339" y="6103413"/>
            <a:ext cx="2063061" cy="512480"/>
          </a:xfrm>
          <a:prstGeom prst="rect">
            <a:avLst/>
          </a:prstGeom>
        </p:spPr>
      </p:pic>
      <p:pic>
        <p:nvPicPr>
          <p:cNvPr id="24" name="Graphic 23">
            <a:extLst>
              <a:ext uri="{FF2B5EF4-FFF2-40B4-BE49-F238E27FC236}">
                <a16:creationId xmlns="" xmlns:a16="http://schemas.microsoft.com/office/drawing/2014/main" id="{1BD3A085-93C6-406E-9FEA-D15D207E303B}"/>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1194690" y="5785059"/>
            <a:ext cx="756010" cy="1015536"/>
          </a:xfrm>
          <a:prstGeom prst="rect">
            <a:avLst/>
          </a:prstGeom>
        </p:spPr>
      </p:pic>
      <p:sp>
        <p:nvSpPr>
          <p:cNvPr id="16" name="TextBox 15">
            <a:extLst>
              <a:ext uri="{FF2B5EF4-FFF2-40B4-BE49-F238E27FC236}">
                <a16:creationId xmlns="" xmlns:a16="http://schemas.microsoft.com/office/drawing/2014/main" id="{1AD10FF2-9B08-4B5C-983D-B15ED49B7F93}"/>
              </a:ext>
            </a:extLst>
          </p:cNvPr>
          <p:cNvSpPr txBox="1"/>
          <p:nvPr/>
        </p:nvSpPr>
        <p:spPr>
          <a:xfrm>
            <a:off x="196850" y="5472085"/>
            <a:ext cx="11798300" cy="400110"/>
          </a:xfrm>
          <a:prstGeom prst="rect">
            <a:avLst/>
          </a:prstGeom>
          <a:noFill/>
        </p:spPr>
        <p:txBody>
          <a:bodyPr wrap="square" rtlCol="0">
            <a:spAutoFit/>
          </a:bodyPr>
          <a:lstStyle/>
          <a:p>
            <a:pPr algn="just"/>
            <a:r>
              <a:rPr lang="en-GB" sz="1000" b="1" i="0" u="none" strike="noStrike" baseline="0" dirty="0" smtClean="0">
                <a:solidFill>
                  <a:srgbClr val="000000"/>
                </a:solidFill>
                <a:latin typeface="Calibri" panose="020F0502020204030204" pitchFamily="34" charset="0"/>
              </a:rPr>
              <a:t>Disclaimer</a:t>
            </a:r>
            <a:r>
              <a:rPr lang="en-GB" sz="1000" b="1" i="0" u="none" strike="noStrike" baseline="0" dirty="0">
                <a:solidFill>
                  <a:srgbClr val="000000"/>
                </a:solidFill>
                <a:latin typeface="Calibri" panose="020F0502020204030204" pitchFamily="34" charset="0"/>
              </a:rPr>
              <a:t>: </a:t>
            </a:r>
            <a:r>
              <a:rPr lang="en-GB" sz="1000" b="0" i="0" u="none" strike="noStrike" baseline="0" dirty="0">
                <a:solidFill>
                  <a:srgbClr val="000000"/>
                </a:solidFill>
                <a:latin typeface="Calibri" panose="020F0502020204030204" pitchFamily="34" charset="0"/>
              </a:rPr>
              <a:t>The content of this Document represents the views of the author only and is his/her sole responsibility; it cannot be considered to reflect the views of the European Commission and/or the Executive Agency for Small and Medium-sized Enterprises (EASME) or any other body of the European Union. The European Commission and the Agency do not accept any responsibility for use that may be made of the information it contains. </a:t>
            </a:r>
            <a:endParaRPr lang="en-US" sz="1000" dirty="0"/>
          </a:p>
        </p:txBody>
      </p:sp>
      <p:sp>
        <p:nvSpPr>
          <p:cNvPr id="17" name="TextBox 16">
            <a:extLst>
              <a:ext uri="{FF2B5EF4-FFF2-40B4-BE49-F238E27FC236}">
                <a16:creationId xmlns="" xmlns:a16="http://schemas.microsoft.com/office/drawing/2014/main" id="{3CA0DE63-B4EB-41B4-9B24-809A94C329E0}"/>
              </a:ext>
            </a:extLst>
          </p:cNvPr>
          <p:cNvSpPr txBox="1"/>
          <p:nvPr/>
        </p:nvSpPr>
        <p:spPr>
          <a:xfrm>
            <a:off x="8613339" y="59859"/>
            <a:ext cx="2514600" cy="523220"/>
          </a:xfrm>
          <a:prstGeom prst="rect">
            <a:avLst/>
          </a:prstGeom>
          <a:noFill/>
        </p:spPr>
        <p:txBody>
          <a:bodyPr wrap="square" rtlCol="0">
            <a:spAutoFit/>
          </a:bodyPr>
          <a:lstStyle/>
          <a:p>
            <a:pPr algn="ctr"/>
            <a:r>
              <a:rPr lang="sr-Latn-RS" sz="2800" b="1" dirty="0" smtClean="0">
                <a:solidFill>
                  <a:schemeClr val="bg1"/>
                </a:solidFill>
                <a:effectLst>
                  <a:outerShdw blurRad="38100" dist="38100" dir="2700000" algn="tl">
                    <a:srgbClr val="000000">
                      <a:alpha val="43137"/>
                    </a:srgbClr>
                  </a:outerShdw>
                </a:effectLst>
              </a:rPr>
              <a:t>n</a:t>
            </a:r>
            <a:r>
              <a:rPr lang="en-US" sz="2800" b="1" dirty="0" smtClean="0">
                <a:solidFill>
                  <a:schemeClr val="bg1"/>
                </a:solidFill>
                <a:effectLst>
                  <a:outerShdw blurRad="38100" dist="38100" dir="2700000" algn="tl">
                    <a:srgbClr val="000000">
                      <a:alpha val="43137"/>
                    </a:srgbClr>
                  </a:outerShdw>
                </a:effectLst>
              </a:rPr>
              <a:t>Z</a:t>
            </a:r>
            <a:r>
              <a:rPr lang="sr-Latn-RS" sz="2800" b="1" dirty="0" smtClean="0">
                <a:solidFill>
                  <a:schemeClr val="bg1"/>
                </a:solidFill>
                <a:effectLst>
                  <a:outerShdw blurRad="38100" dist="38100" dir="2700000" algn="tl">
                    <a:srgbClr val="000000">
                      <a:alpha val="43137"/>
                    </a:srgbClr>
                  </a:outerShdw>
                </a:effectLst>
              </a:rPr>
              <a:t>EB</a:t>
            </a:r>
            <a:r>
              <a:rPr lang="en-US" sz="2800" b="1" dirty="0" smtClean="0">
                <a:solidFill>
                  <a:schemeClr val="bg1"/>
                </a:solidFill>
                <a:effectLst>
                  <a:outerShdw blurRad="38100" dist="38100" dir="2700000" algn="tl">
                    <a:srgbClr val="000000">
                      <a:alpha val="43137"/>
                    </a:srgbClr>
                  </a:outerShdw>
                </a:effectLst>
              </a:rPr>
              <a:t> in Serbia</a:t>
            </a:r>
            <a:endParaRPr lang="ro-RO" sz="2800" b="1"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32816" y="501032"/>
            <a:ext cx="12159183" cy="5632311"/>
          </a:xfrm>
          <a:prstGeom prst="rect">
            <a:avLst/>
          </a:prstGeom>
        </p:spPr>
        <p:txBody>
          <a:bodyPr wrap="square">
            <a:spAutoFit/>
          </a:bodyPr>
          <a:lstStyle/>
          <a:p>
            <a:pPr lvl="0"/>
            <a:r>
              <a:rPr lang="en-US" sz="3000" b="1" dirty="0" smtClean="0"/>
              <a:t>PROJECT DESCRIPTION </a:t>
            </a:r>
            <a:endParaRPr lang="en-US" sz="3000" b="1" dirty="0"/>
          </a:p>
          <a:p>
            <a:pPr lvl="0"/>
            <a:r>
              <a:rPr lang="en-US" sz="2900" dirty="0" smtClean="0"/>
              <a:t>In </a:t>
            </a:r>
            <a:r>
              <a:rPr lang="en-US" sz="2900" dirty="0"/>
              <a:t>the world </a:t>
            </a:r>
            <a:r>
              <a:rPr lang="en-US" sz="2900" dirty="0" smtClean="0"/>
              <a:t>and also </a:t>
            </a:r>
            <a:r>
              <a:rPr lang="en-US" sz="2900" dirty="0"/>
              <a:t>in Europe, the primary energy consumption of buildings reaches about 40% of total consumption and thus significantly contributes to carbon dioxide emissions. The combination of measures to increase the energy efficiency of buildings and the use of a larger share of renewable energy in global energy consumption is a key factor in addressing global challenges related to climate change and lack of </a:t>
            </a:r>
            <a:r>
              <a:rPr lang="en-US" sz="2900" dirty="0" smtClean="0"/>
              <a:t>fossil fuel. </a:t>
            </a:r>
            <a:r>
              <a:rPr lang="en-US" sz="2900" dirty="0"/>
              <a:t>In line with the amendment to the Energy Performance of Buildings Directive (EPBD), EU Member States are obliged to actively promote greater impact on the market of buildings where carbon dioxide emissions and primary energy consumption are very </a:t>
            </a:r>
            <a:r>
              <a:rPr lang="en-US" sz="2900" dirty="0" smtClean="0"/>
              <a:t>low </a:t>
            </a:r>
            <a:r>
              <a:rPr lang="en-US" sz="2900" dirty="0"/>
              <a:t>or equal to zero, with a national plan with clear definitions and objectives for their application.</a:t>
            </a:r>
            <a:endParaRPr lang="en-US" sz="2900" dirty="0"/>
          </a:p>
        </p:txBody>
      </p:sp>
    </p:spTree>
    <p:extLst>
      <p:ext uri="{BB962C8B-B14F-4D97-AF65-F5344CB8AC3E}">
        <p14:creationId xmlns:p14="http://schemas.microsoft.com/office/powerpoint/2010/main" val="1396479191"/>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Rectangle 213">
            <a:extLst>
              <a:ext uri="{FF2B5EF4-FFF2-40B4-BE49-F238E27FC236}">
                <a16:creationId xmlns="" xmlns:a16="http://schemas.microsoft.com/office/drawing/2014/main" id="{0105ABAC-C72F-4806-8D24-CF5259A80DFD}"/>
              </a:ext>
            </a:extLst>
          </p:cNvPr>
          <p:cNvSpPr/>
          <p:nvPr/>
        </p:nvSpPr>
        <p:spPr>
          <a:xfrm>
            <a:off x="0" y="5600700"/>
            <a:ext cx="12192000" cy="1257300"/>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 xmlns:a16="http://schemas.microsoft.com/office/drawing/2014/main" id="{27425132-325C-48FB-8DEF-065DACFC6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906" y="41402"/>
            <a:ext cx="10181094" cy="724987"/>
          </a:xfrm>
          <a:prstGeom prst="rect">
            <a:avLst/>
          </a:prstGeom>
        </p:spPr>
      </p:pic>
      <p:pic>
        <p:nvPicPr>
          <p:cNvPr id="14" name="Picture 13" descr="Logo&#10;&#10;Description automatically generated">
            <a:extLst>
              <a:ext uri="{FF2B5EF4-FFF2-40B4-BE49-F238E27FC236}">
                <a16:creationId xmlns="" xmlns:a16="http://schemas.microsoft.com/office/drawing/2014/main" id="{2BC852A1-8410-490C-ADD9-882EBFFBF3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742" b="24897"/>
          <a:stretch/>
        </p:blipFill>
        <p:spPr>
          <a:xfrm>
            <a:off x="57150" y="19050"/>
            <a:ext cx="2010906" cy="604839"/>
          </a:xfrm>
          <a:prstGeom prst="rect">
            <a:avLst/>
          </a:prstGeom>
        </p:spPr>
      </p:pic>
      <p:pic>
        <p:nvPicPr>
          <p:cNvPr id="15" name="Picture 14">
            <a:extLst>
              <a:ext uri="{FF2B5EF4-FFF2-40B4-BE49-F238E27FC236}">
                <a16:creationId xmlns="" xmlns:a16="http://schemas.microsoft.com/office/drawing/2014/main" id="{B145887D-0BC7-4BBD-B4ED-98C982C00D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300" y="5989670"/>
            <a:ext cx="1154930" cy="770279"/>
          </a:xfrm>
          <a:prstGeom prst="rect">
            <a:avLst/>
          </a:prstGeom>
        </p:spPr>
      </p:pic>
      <p:pic>
        <p:nvPicPr>
          <p:cNvPr id="19" name="Picture 8" descr="Polskie Stowarzyszenie Doradcze i Konsultingowe">
            <a:extLst>
              <a:ext uri="{FF2B5EF4-FFF2-40B4-BE49-F238E27FC236}">
                <a16:creationId xmlns="" xmlns:a16="http://schemas.microsoft.com/office/drawing/2014/main" id="{FA7C9F19-3A75-426C-BC79-69771154BC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2958" y="5994199"/>
            <a:ext cx="1636419" cy="652994"/>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a:extLst>
              <a:ext uri="{FF2B5EF4-FFF2-40B4-BE49-F238E27FC236}">
                <a16:creationId xmlns="" xmlns:a16="http://schemas.microsoft.com/office/drawing/2014/main" id="{5A89435E-37B4-463C-B8AB-7B6EC921AE31}"/>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900191" y="5945436"/>
            <a:ext cx="1697879" cy="836076"/>
          </a:xfrm>
          <a:prstGeom prst="rect">
            <a:avLst/>
          </a:prstGeom>
        </p:spPr>
      </p:pic>
      <p:pic>
        <p:nvPicPr>
          <p:cNvPr id="22" name="Graphic 21">
            <a:extLst>
              <a:ext uri="{FF2B5EF4-FFF2-40B4-BE49-F238E27FC236}">
                <a16:creationId xmlns="" xmlns:a16="http://schemas.microsoft.com/office/drawing/2014/main" id="{49F90937-9D24-4E59-91C0-01336EC71E10}"/>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4116361" y="6087889"/>
            <a:ext cx="2115297" cy="551170"/>
          </a:xfrm>
          <a:prstGeom prst="rect">
            <a:avLst/>
          </a:prstGeom>
        </p:spPr>
      </p:pic>
      <p:pic>
        <p:nvPicPr>
          <p:cNvPr id="23" name="Graphic 22">
            <a:extLst>
              <a:ext uri="{FF2B5EF4-FFF2-40B4-BE49-F238E27FC236}">
                <a16:creationId xmlns="" xmlns:a16="http://schemas.microsoft.com/office/drawing/2014/main" id="{B8A7F681-3B04-4E94-8AB4-5A31D7DCFFDA}"/>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8613339" y="6103413"/>
            <a:ext cx="2063061" cy="512480"/>
          </a:xfrm>
          <a:prstGeom prst="rect">
            <a:avLst/>
          </a:prstGeom>
        </p:spPr>
      </p:pic>
      <p:pic>
        <p:nvPicPr>
          <p:cNvPr id="24" name="Graphic 23">
            <a:extLst>
              <a:ext uri="{FF2B5EF4-FFF2-40B4-BE49-F238E27FC236}">
                <a16:creationId xmlns="" xmlns:a16="http://schemas.microsoft.com/office/drawing/2014/main" id="{1BD3A085-93C6-406E-9FEA-D15D207E303B}"/>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1194690" y="5785059"/>
            <a:ext cx="756010" cy="1015536"/>
          </a:xfrm>
          <a:prstGeom prst="rect">
            <a:avLst/>
          </a:prstGeom>
        </p:spPr>
      </p:pic>
      <p:sp>
        <p:nvSpPr>
          <p:cNvPr id="16" name="TextBox 15">
            <a:extLst>
              <a:ext uri="{FF2B5EF4-FFF2-40B4-BE49-F238E27FC236}">
                <a16:creationId xmlns="" xmlns:a16="http://schemas.microsoft.com/office/drawing/2014/main" id="{1AD10FF2-9B08-4B5C-983D-B15ED49B7F93}"/>
              </a:ext>
            </a:extLst>
          </p:cNvPr>
          <p:cNvSpPr txBox="1"/>
          <p:nvPr/>
        </p:nvSpPr>
        <p:spPr>
          <a:xfrm>
            <a:off x="196850" y="5472085"/>
            <a:ext cx="11798300" cy="400110"/>
          </a:xfrm>
          <a:prstGeom prst="rect">
            <a:avLst/>
          </a:prstGeom>
          <a:noFill/>
        </p:spPr>
        <p:txBody>
          <a:bodyPr wrap="square" rtlCol="0">
            <a:spAutoFit/>
          </a:bodyPr>
          <a:lstStyle/>
          <a:p>
            <a:pPr algn="just"/>
            <a:r>
              <a:rPr lang="en-GB" sz="1000" b="1" i="0" u="none" strike="noStrike" baseline="0" dirty="0" smtClean="0">
                <a:solidFill>
                  <a:srgbClr val="000000"/>
                </a:solidFill>
                <a:latin typeface="Calibri" panose="020F0502020204030204" pitchFamily="34" charset="0"/>
              </a:rPr>
              <a:t>Disclaimer</a:t>
            </a:r>
            <a:r>
              <a:rPr lang="en-GB" sz="1000" b="1" i="0" u="none" strike="noStrike" baseline="0" dirty="0">
                <a:solidFill>
                  <a:srgbClr val="000000"/>
                </a:solidFill>
                <a:latin typeface="Calibri" panose="020F0502020204030204" pitchFamily="34" charset="0"/>
              </a:rPr>
              <a:t>: </a:t>
            </a:r>
            <a:r>
              <a:rPr lang="en-GB" sz="1000" b="0" i="0" u="none" strike="noStrike" baseline="0" dirty="0">
                <a:solidFill>
                  <a:srgbClr val="000000"/>
                </a:solidFill>
                <a:latin typeface="Calibri" panose="020F0502020204030204" pitchFamily="34" charset="0"/>
              </a:rPr>
              <a:t>The content of this Document represents the views of the author only and is his/her sole responsibility; it cannot be considered to reflect the views of the European Commission and/or the Executive Agency for Small and Medium-sized Enterprises (EASME) or any other body of the European Union. The European Commission and the Agency do not accept any responsibility for use that may be made of the information it contains. </a:t>
            </a:r>
            <a:endParaRPr lang="en-US" sz="1000" dirty="0"/>
          </a:p>
        </p:txBody>
      </p:sp>
      <p:sp>
        <p:nvSpPr>
          <p:cNvPr id="17" name="TextBox 16">
            <a:extLst>
              <a:ext uri="{FF2B5EF4-FFF2-40B4-BE49-F238E27FC236}">
                <a16:creationId xmlns="" xmlns:a16="http://schemas.microsoft.com/office/drawing/2014/main" id="{3CA0DE63-B4EB-41B4-9B24-809A94C329E0}"/>
              </a:ext>
            </a:extLst>
          </p:cNvPr>
          <p:cNvSpPr txBox="1"/>
          <p:nvPr/>
        </p:nvSpPr>
        <p:spPr>
          <a:xfrm>
            <a:off x="8613339" y="59859"/>
            <a:ext cx="2514600" cy="523220"/>
          </a:xfrm>
          <a:prstGeom prst="rect">
            <a:avLst/>
          </a:prstGeom>
          <a:noFill/>
        </p:spPr>
        <p:txBody>
          <a:bodyPr wrap="square" rtlCol="0">
            <a:spAutoFit/>
          </a:bodyPr>
          <a:lstStyle/>
          <a:p>
            <a:pPr algn="ctr"/>
            <a:r>
              <a:rPr lang="sr-Latn-RS" sz="2800" b="1" dirty="0" smtClean="0">
                <a:solidFill>
                  <a:schemeClr val="bg1"/>
                </a:solidFill>
                <a:effectLst>
                  <a:outerShdw blurRad="38100" dist="38100" dir="2700000" algn="tl">
                    <a:srgbClr val="000000">
                      <a:alpha val="43137"/>
                    </a:srgbClr>
                  </a:outerShdw>
                </a:effectLst>
              </a:rPr>
              <a:t>n</a:t>
            </a:r>
            <a:r>
              <a:rPr lang="en-US" sz="2800" b="1" dirty="0" smtClean="0">
                <a:solidFill>
                  <a:schemeClr val="bg1"/>
                </a:solidFill>
                <a:effectLst>
                  <a:outerShdw blurRad="38100" dist="38100" dir="2700000" algn="tl">
                    <a:srgbClr val="000000">
                      <a:alpha val="43137"/>
                    </a:srgbClr>
                  </a:outerShdw>
                </a:effectLst>
              </a:rPr>
              <a:t>Z</a:t>
            </a:r>
            <a:r>
              <a:rPr lang="sr-Latn-RS" sz="2800" b="1" dirty="0" smtClean="0">
                <a:solidFill>
                  <a:schemeClr val="bg1"/>
                </a:solidFill>
                <a:effectLst>
                  <a:outerShdw blurRad="38100" dist="38100" dir="2700000" algn="tl">
                    <a:srgbClr val="000000">
                      <a:alpha val="43137"/>
                    </a:srgbClr>
                  </a:outerShdw>
                </a:effectLst>
              </a:rPr>
              <a:t>EB</a:t>
            </a:r>
            <a:r>
              <a:rPr lang="en-US" sz="2800" b="1" dirty="0" smtClean="0">
                <a:solidFill>
                  <a:schemeClr val="bg1"/>
                </a:solidFill>
                <a:effectLst>
                  <a:outerShdw blurRad="38100" dist="38100" dir="2700000" algn="tl">
                    <a:srgbClr val="000000">
                      <a:alpha val="43137"/>
                    </a:srgbClr>
                  </a:outerShdw>
                </a:effectLst>
              </a:rPr>
              <a:t> in Serbia</a:t>
            </a:r>
            <a:endParaRPr lang="ro-RO" sz="2800" b="1"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180108" y="594380"/>
            <a:ext cx="11815042" cy="5324535"/>
          </a:xfrm>
          <a:prstGeom prst="rect">
            <a:avLst/>
          </a:prstGeom>
        </p:spPr>
        <p:txBody>
          <a:bodyPr wrap="square">
            <a:spAutoFit/>
          </a:bodyPr>
          <a:lstStyle/>
          <a:p>
            <a:r>
              <a:rPr lang="en-US" sz="3300" dirty="0"/>
              <a:t>The SMART4NZEB project aims to increase the competitiveness and support the growth of more than 570 small and medium-sized enterprises (SMEs) active in the construction, energy efficiency and renewable energy sectors, by strengthening the capacity of 5 representative clusters as innovation drivers in Central and Eastern </a:t>
            </a:r>
            <a:r>
              <a:rPr lang="en-US" sz="3300" dirty="0" smtClean="0"/>
              <a:t>Europe (Poland, Romania, Serbia </a:t>
            </a:r>
            <a:r>
              <a:rPr lang="en-US" sz="3300" dirty="0"/>
              <a:t>and Slovenia) and with the support of international exchanges and strategic partnerships with a focus on the exchange of experiences between different practices, skills, policies, goals and levels of commitment related to the construction of nearly zero energy buildings (</a:t>
            </a:r>
            <a:r>
              <a:rPr lang="en-US" sz="3300" dirty="0" err="1"/>
              <a:t>nZEB</a:t>
            </a:r>
            <a:r>
              <a:rPr lang="en-US" sz="3300" dirty="0"/>
              <a:t>).</a:t>
            </a:r>
            <a:endParaRPr lang="en-US" sz="3300" dirty="0"/>
          </a:p>
        </p:txBody>
      </p:sp>
    </p:spTree>
    <p:extLst>
      <p:ext uri="{BB962C8B-B14F-4D97-AF65-F5344CB8AC3E}">
        <p14:creationId xmlns:p14="http://schemas.microsoft.com/office/powerpoint/2010/main" val="1043242635"/>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Rectangle 213">
            <a:extLst>
              <a:ext uri="{FF2B5EF4-FFF2-40B4-BE49-F238E27FC236}">
                <a16:creationId xmlns="" xmlns:a16="http://schemas.microsoft.com/office/drawing/2014/main" id="{0105ABAC-C72F-4806-8D24-CF5259A80DFD}"/>
              </a:ext>
            </a:extLst>
          </p:cNvPr>
          <p:cNvSpPr/>
          <p:nvPr/>
        </p:nvSpPr>
        <p:spPr>
          <a:xfrm>
            <a:off x="0" y="5600700"/>
            <a:ext cx="12192000" cy="1257300"/>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 xmlns:a16="http://schemas.microsoft.com/office/drawing/2014/main" id="{27425132-325C-48FB-8DEF-065DACFC6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906" y="41402"/>
            <a:ext cx="10181094" cy="724987"/>
          </a:xfrm>
          <a:prstGeom prst="rect">
            <a:avLst/>
          </a:prstGeom>
        </p:spPr>
      </p:pic>
      <p:pic>
        <p:nvPicPr>
          <p:cNvPr id="14" name="Picture 13" descr="Logo&#10;&#10;Description automatically generated">
            <a:extLst>
              <a:ext uri="{FF2B5EF4-FFF2-40B4-BE49-F238E27FC236}">
                <a16:creationId xmlns="" xmlns:a16="http://schemas.microsoft.com/office/drawing/2014/main" id="{2BC852A1-8410-490C-ADD9-882EBFFBF3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742" b="24897"/>
          <a:stretch/>
        </p:blipFill>
        <p:spPr>
          <a:xfrm>
            <a:off x="57150" y="19050"/>
            <a:ext cx="2010906" cy="604839"/>
          </a:xfrm>
          <a:prstGeom prst="rect">
            <a:avLst/>
          </a:prstGeom>
        </p:spPr>
      </p:pic>
      <p:pic>
        <p:nvPicPr>
          <p:cNvPr id="15" name="Picture 14">
            <a:extLst>
              <a:ext uri="{FF2B5EF4-FFF2-40B4-BE49-F238E27FC236}">
                <a16:creationId xmlns="" xmlns:a16="http://schemas.microsoft.com/office/drawing/2014/main" id="{B145887D-0BC7-4BBD-B4ED-98C982C00D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300" y="5989670"/>
            <a:ext cx="1154930" cy="770279"/>
          </a:xfrm>
          <a:prstGeom prst="rect">
            <a:avLst/>
          </a:prstGeom>
        </p:spPr>
      </p:pic>
      <p:pic>
        <p:nvPicPr>
          <p:cNvPr id="19" name="Picture 8" descr="Polskie Stowarzyszenie Doradcze i Konsultingowe">
            <a:extLst>
              <a:ext uri="{FF2B5EF4-FFF2-40B4-BE49-F238E27FC236}">
                <a16:creationId xmlns="" xmlns:a16="http://schemas.microsoft.com/office/drawing/2014/main" id="{FA7C9F19-3A75-426C-BC79-69771154BC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2958" y="5994199"/>
            <a:ext cx="1636419" cy="652994"/>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a:extLst>
              <a:ext uri="{FF2B5EF4-FFF2-40B4-BE49-F238E27FC236}">
                <a16:creationId xmlns="" xmlns:a16="http://schemas.microsoft.com/office/drawing/2014/main" id="{5A89435E-37B4-463C-B8AB-7B6EC921AE31}"/>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900191" y="5945436"/>
            <a:ext cx="1697879" cy="836076"/>
          </a:xfrm>
          <a:prstGeom prst="rect">
            <a:avLst/>
          </a:prstGeom>
        </p:spPr>
      </p:pic>
      <p:pic>
        <p:nvPicPr>
          <p:cNvPr id="22" name="Graphic 21">
            <a:extLst>
              <a:ext uri="{FF2B5EF4-FFF2-40B4-BE49-F238E27FC236}">
                <a16:creationId xmlns="" xmlns:a16="http://schemas.microsoft.com/office/drawing/2014/main" id="{49F90937-9D24-4E59-91C0-01336EC71E10}"/>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4116361" y="6087889"/>
            <a:ext cx="2115297" cy="551170"/>
          </a:xfrm>
          <a:prstGeom prst="rect">
            <a:avLst/>
          </a:prstGeom>
        </p:spPr>
      </p:pic>
      <p:pic>
        <p:nvPicPr>
          <p:cNvPr id="23" name="Graphic 22">
            <a:extLst>
              <a:ext uri="{FF2B5EF4-FFF2-40B4-BE49-F238E27FC236}">
                <a16:creationId xmlns="" xmlns:a16="http://schemas.microsoft.com/office/drawing/2014/main" id="{B8A7F681-3B04-4E94-8AB4-5A31D7DCFFDA}"/>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8613339" y="6103413"/>
            <a:ext cx="2063061" cy="512480"/>
          </a:xfrm>
          <a:prstGeom prst="rect">
            <a:avLst/>
          </a:prstGeom>
        </p:spPr>
      </p:pic>
      <p:pic>
        <p:nvPicPr>
          <p:cNvPr id="24" name="Graphic 23">
            <a:extLst>
              <a:ext uri="{FF2B5EF4-FFF2-40B4-BE49-F238E27FC236}">
                <a16:creationId xmlns="" xmlns:a16="http://schemas.microsoft.com/office/drawing/2014/main" id="{1BD3A085-93C6-406E-9FEA-D15D207E303B}"/>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1194690" y="5785059"/>
            <a:ext cx="756010" cy="1015536"/>
          </a:xfrm>
          <a:prstGeom prst="rect">
            <a:avLst/>
          </a:prstGeom>
        </p:spPr>
      </p:pic>
      <p:sp>
        <p:nvSpPr>
          <p:cNvPr id="16" name="TextBox 15">
            <a:extLst>
              <a:ext uri="{FF2B5EF4-FFF2-40B4-BE49-F238E27FC236}">
                <a16:creationId xmlns="" xmlns:a16="http://schemas.microsoft.com/office/drawing/2014/main" id="{1AD10FF2-9B08-4B5C-983D-B15ED49B7F93}"/>
              </a:ext>
            </a:extLst>
          </p:cNvPr>
          <p:cNvSpPr txBox="1"/>
          <p:nvPr/>
        </p:nvSpPr>
        <p:spPr>
          <a:xfrm>
            <a:off x="196850" y="5472085"/>
            <a:ext cx="11798300" cy="400110"/>
          </a:xfrm>
          <a:prstGeom prst="rect">
            <a:avLst/>
          </a:prstGeom>
          <a:noFill/>
        </p:spPr>
        <p:txBody>
          <a:bodyPr wrap="square" rtlCol="0">
            <a:spAutoFit/>
          </a:bodyPr>
          <a:lstStyle/>
          <a:p>
            <a:pPr algn="just"/>
            <a:r>
              <a:rPr lang="en-GB" sz="1000" b="1" i="0" u="none" strike="noStrike" baseline="0" dirty="0" smtClean="0">
                <a:solidFill>
                  <a:srgbClr val="000000"/>
                </a:solidFill>
                <a:latin typeface="Calibri" panose="020F0502020204030204" pitchFamily="34" charset="0"/>
              </a:rPr>
              <a:t>Disclaimer</a:t>
            </a:r>
            <a:r>
              <a:rPr lang="en-GB" sz="1000" b="1" i="0" u="none" strike="noStrike" baseline="0" dirty="0">
                <a:solidFill>
                  <a:srgbClr val="000000"/>
                </a:solidFill>
                <a:latin typeface="Calibri" panose="020F0502020204030204" pitchFamily="34" charset="0"/>
              </a:rPr>
              <a:t>: </a:t>
            </a:r>
            <a:r>
              <a:rPr lang="en-GB" sz="1000" b="0" i="0" u="none" strike="noStrike" baseline="0" dirty="0">
                <a:solidFill>
                  <a:srgbClr val="000000"/>
                </a:solidFill>
                <a:latin typeface="Calibri" panose="020F0502020204030204" pitchFamily="34" charset="0"/>
              </a:rPr>
              <a:t>The content of this Document represents the views of the author only and is his/her sole responsibility; it cannot be considered to reflect the views of the European Commission and/or the Executive Agency for Small and Medium-sized Enterprises (EASME) or any other body of the European Union. The European Commission and the Agency do not accept any responsibility for use that may be made of the information it contains. </a:t>
            </a:r>
            <a:endParaRPr lang="en-US" sz="1000" dirty="0"/>
          </a:p>
        </p:txBody>
      </p:sp>
      <p:sp>
        <p:nvSpPr>
          <p:cNvPr id="17" name="TextBox 16">
            <a:extLst>
              <a:ext uri="{FF2B5EF4-FFF2-40B4-BE49-F238E27FC236}">
                <a16:creationId xmlns="" xmlns:a16="http://schemas.microsoft.com/office/drawing/2014/main" id="{3CA0DE63-B4EB-41B4-9B24-809A94C329E0}"/>
              </a:ext>
            </a:extLst>
          </p:cNvPr>
          <p:cNvSpPr txBox="1"/>
          <p:nvPr/>
        </p:nvSpPr>
        <p:spPr>
          <a:xfrm>
            <a:off x="8613339" y="59859"/>
            <a:ext cx="2514600" cy="523220"/>
          </a:xfrm>
          <a:prstGeom prst="rect">
            <a:avLst/>
          </a:prstGeom>
          <a:noFill/>
        </p:spPr>
        <p:txBody>
          <a:bodyPr wrap="square" rtlCol="0">
            <a:spAutoFit/>
          </a:bodyPr>
          <a:lstStyle/>
          <a:p>
            <a:pPr algn="ctr"/>
            <a:r>
              <a:rPr lang="sr-Latn-RS" sz="2800" b="1" dirty="0" smtClean="0">
                <a:solidFill>
                  <a:schemeClr val="bg1"/>
                </a:solidFill>
                <a:effectLst>
                  <a:outerShdw blurRad="38100" dist="38100" dir="2700000" algn="tl">
                    <a:srgbClr val="000000">
                      <a:alpha val="43137"/>
                    </a:srgbClr>
                  </a:outerShdw>
                </a:effectLst>
              </a:rPr>
              <a:t>n</a:t>
            </a:r>
            <a:r>
              <a:rPr lang="en-US" sz="2800" b="1" dirty="0" smtClean="0">
                <a:solidFill>
                  <a:schemeClr val="bg1"/>
                </a:solidFill>
                <a:effectLst>
                  <a:outerShdw blurRad="38100" dist="38100" dir="2700000" algn="tl">
                    <a:srgbClr val="000000">
                      <a:alpha val="43137"/>
                    </a:srgbClr>
                  </a:outerShdw>
                </a:effectLst>
              </a:rPr>
              <a:t>Z</a:t>
            </a:r>
            <a:r>
              <a:rPr lang="sr-Latn-RS" sz="2800" b="1" dirty="0" smtClean="0">
                <a:solidFill>
                  <a:schemeClr val="bg1"/>
                </a:solidFill>
                <a:effectLst>
                  <a:outerShdw blurRad="38100" dist="38100" dir="2700000" algn="tl">
                    <a:srgbClr val="000000">
                      <a:alpha val="43137"/>
                    </a:srgbClr>
                  </a:outerShdw>
                </a:effectLst>
              </a:rPr>
              <a:t>EB</a:t>
            </a:r>
            <a:r>
              <a:rPr lang="en-US" sz="2800" b="1" dirty="0" smtClean="0">
                <a:solidFill>
                  <a:schemeClr val="bg1"/>
                </a:solidFill>
                <a:effectLst>
                  <a:outerShdw blurRad="38100" dist="38100" dir="2700000" algn="tl">
                    <a:srgbClr val="000000">
                      <a:alpha val="43137"/>
                    </a:srgbClr>
                  </a:outerShdw>
                </a:effectLst>
              </a:rPr>
              <a:t> in Serbia</a:t>
            </a:r>
            <a:endParaRPr lang="ro-RO" sz="2800" b="1"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32816" y="671139"/>
            <a:ext cx="12159183" cy="5078313"/>
          </a:xfrm>
          <a:prstGeom prst="rect">
            <a:avLst/>
          </a:prstGeom>
        </p:spPr>
        <p:txBody>
          <a:bodyPr wrap="square">
            <a:spAutoFit/>
          </a:bodyPr>
          <a:lstStyle/>
          <a:p>
            <a:r>
              <a:rPr lang="en-US" sz="3600" dirty="0"/>
              <a:t>The main goal of the </a:t>
            </a:r>
            <a:r>
              <a:rPr lang="en-US" sz="3600" b="1" i="1" dirty="0">
                <a:effectLst>
                  <a:outerShdw blurRad="38100" dist="38100" dir="2700000" algn="tl">
                    <a:srgbClr val="000000">
                      <a:alpha val="43137"/>
                    </a:srgbClr>
                  </a:outerShdw>
                </a:effectLst>
              </a:rPr>
              <a:t>SMART4NZEB</a:t>
            </a:r>
            <a:r>
              <a:rPr lang="en-US" sz="3600" dirty="0"/>
              <a:t> project is to achieve sustainable cooperation between engaged partners and representatives of relevant actors in the </a:t>
            </a:r>
            <a:r>
              <a:rPr lang="en-US" sz="3600" dirty="0" err="1"/>
              <a:t>nZEB</a:t>
            </a:r>
            <a:r>
              <a:rPr lang="en-US" sz="3600" dirty="0"/>
              <a:t> market in selected Central and Eastern European countries, with the aim of developing excellence in engaged cluster management and supporting interregional partnerships to enable development of competitive products and technological </a:t>
            </a:r>
            <a:r>
              <a:rPr lang="en-US" sz="3600" dirty="0" smtClean="0"/>
              <a:t>solutions for new and </a:t>
            </a:r>
            <a:r>
              <a:rPr lang="en-US" sz="3600" dirty="0"/>
              <a:t>existing buildings, which will lead to market penetration with almost zero energy consumption, in production, use and reuse.</a:t>
            </a:r>
            <a:endParaRPr lang="en-US" sz="3600" dirty="0"/>
          </a:p>
        </p:txBody>
      </p:sp>
    </p:spTree>
    <p:extLst>
      <p:ext uri="{BB962C8B-B14F-4D97-AF65-F5344CB8AC3E}">
        <p14:creationId xmlns:p14="http://schemas.microsoft.com/office/powerpoint/2010/main" val="2820993563"/>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Rectangle 213">
            <a:extLst>
              <a:ext uri="{FF2B5EF4-FFF2-40B4-BE49-F238E27FC236}">
                <a16:creationId xmlns="" xmlns:a16="http://schemas.microsoft.com/office/drawing/2014/main" id="{0105ABAC-C72F-4806-8D24-CF5259A80DFD}"/>
              </a:ext>
            </a:extLst>
          </p:cNvPr>
          <p:cNvSpPr/>
          <p:nvPr/>
        </p:nvSpPr>
        <p:spPr>
          <a:xfrm>
            <a:off x="0" y="5600700"/>
            <a:ext cx="12192000" cy="1257300"/>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 xmlns:a16="http://schemas.microsoft.com/office/drawing/2014/main" id="{27425132-325C-48FB-8DEF-065DACFC6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906" y="41402"/>
            <a:ext cx="10181094" cy="724987"/>
          </a:xfrm>
          <a:prstGeom prst="rect">
            <a:avLst/>
          </a:prstGeom>
        </p:spPr>
      </p:pic>
      <p:pic>
        <p:nvPicPr>
          <p:cNvPr id="14" name="Picture 13" descr="Logo&#10;&#10;Description automatically generated">
            <a:extLst>
              <a:ext uri="{FF2B5EF4-FFF2-40B4-BE49-F238E27FC236}">
                <a16:creationId xmlns="" xmlns:a16="http://schemas.microsoft.com/office/drawing/2014/main" id="{2BC852A1-8410-490C-ADD9-882EBFFBF3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742" b="24897"/>
          <a:stretch/>
        </p:blipFill>
        <p:spPr>
          <a:xfrm>
            <a:off x="57150" y="19050"/>
            <a:ext cx="2010906" cy="604839"/>
          </a:xfrm>
          <a:prstGeom prst="rect">
            <a:avLst/>
          </a:prstGeom>
        </p:spPr>
      </p:pic>
      <p:pic>
        <p:nvPicPr>
          <p:cNvPr id="15" name="Picture 14">
            <a:extLst>
              <a:ext uri="{FF2B5EF4-FFF2-40B4-BE49-F238E27FC236}">
                <a16:creationId xmlns="" xmlns:a16="http://schemas.microsoft.com/office/drawing/2014/main" id="{B145887D-0BC7-4BBD-B4ED-98C982C00D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300" y="5989670"/>
            <a:ext cx="1154930" cy="770279"/>
          </a:xfrm>
          <a:prstGeom prst="rect">
            <a:avLst/>
          </a:prstGeom>
        </p:spPr>
      </p:pic>
      <p:pic>
        <p:nvPicPr>
          <p:cNvPr id="19" name="Picture 8" descr="Polskie Stowarzyszenie Doradcze i Konsultingowe">
            <a:extLst>
              <a:ext uri="{FF2B5EF4-FFF2-40B4-BE49-F238E27FC236}">
                <a16:creationId xmlns="" xmlns:a16="http://schemas.microsoft.com/office/drawing/2014/main" id="{FA7C9F19-3A75-426C-BC79-69771154BC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2958" y="5994199"/>
            <a:ext cx="1636419" cy="652994"/>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a:extLst>
              <a:ext uri="{FF2B5EF4-FFF2-40B4-BE49-F238E27FC236}">
                <a16:creationId xmlns="" xmlns:a16="http://schemas.microsoft.com/office/drawing/2014/main" id="{5A89435E-37B4-463C-B8AB-7B6EC921AE31}"/>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900191" y="5945436"/>
            <a:ext cx="1697879" cy="836076"/>
          </a:xfrm>
          <a:prstGeom prst="rect">
            <a:avLst/>
          </a:prstGeom>
        </p:spPr>
      </p:pic>
      <p:pic>
        <p:nvPicPr>
          <p:cNvPr id="22" name="Graphic 21">
            <a:extLst>
              <a:ext uri="{FF2B5EF4-FFF2-40B4-BE49-F238E27FC236}">
                <a16:creationId xmlns="" xmlns:a16="http://schemas.microsoft.com/office/drawing/2014/main" id="{49F90937-9D24-4E59-91C0-01336EC71E10}"/>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4116361" y="6087889"/>
            <a:ext cx="2115297" cy="551170"/>
          </a:xfrm>
          <a:prstGeom prst="rect">
            <a:avLst/>
          </a:prstGeom>
        </p:spPr>
      </p:pic>
      <p:pic>
        <p:nvPicPr>
          <p:cNvPr id="23" name="Graphic 22">
            <a:extLst>
              <a:ext uri="{FF2B5EF4-FFF2-40B4-BE49-F238E27FC236}">
                <a16:creationId xmlns="" xmlns:a16="http://schemas.microsoft.com/office/drawing/2014/main" id="{B8A7F681-3B04-4E94-8AB4-5A31D7DCFFDA}"/>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8613339" y="6103413"/>
            <a:ext cx="2063061" cy="512480"/>
          </a:xfrm>
          <a:prstGeom prst="rect">
            <a:avLst/>
          </a:prstGeom>
        </p:spPr>
      </p:pic>
      <p:pic>
        <p:nvPicPr>
          <p:cNvPr id="24" name="Graphic 23">
            <a:extLst>
              <a:ext uri="{FF2B5EF4-FFF2-40B4-BE49-F238E27FC236}">
                <a16:creationId xmlns="" xmlns:a16="http://schemas.microsoft.com/office/drawing/2014/main" id="{1BD3A085-93C6-406E-9FEA-D15D207E303B}"/>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1194690" y="5785059"/>
            <a:ext cx="756010" cy="1015536"/>
          </a:xfrm>
          <a:prstGeom prst="rect">
            <a:avLst/>
          </a:prstGeom>
        </p:spPr>
      </p:pic>
      <p:sp>
        <p:nvSpPr>
          <p:cNvPr id="16" name="TextBox 15">
            <a:extLst>
              <a:ext uri="{FF2B5EF4-FFF2-40B4-BE49-F238E27FC236}">
                <a16:creationId xmlns="" xmlns:a16="http://schemas.microsoft.com/office/drawing/2014/main" id="{1AD10FF2-9B08-4B5C-983D-B15ED49B7F93}"/>
              </a:ext>
            </a:extLst>
          </p:cNvPr>
          <p:cNvSpPr txBox="1"/>
          <p:nvPr/>
        </p:nvSpPr>
        <p:spPr>
          <a:xfrm>
            <a:off x="196850" y="5472085"/>
            <a:ext cx="11798300" cy="400110"/>
          </a:xfrm>
          <a:prstGeom prst="rect">
            <a:avLst/>
          </a:prstGeom>
          <a:noFill/>
        </p:spPr>
        <p:txBody>
          <a:bodyPr wrap="square" rtlCol="0">
            <a:spAutoFit/>
          </a:bodyPr>
          <a:lstStyle/>
          <a:p>
            <a:pPr algn="just"/>
            <a:r>
              <a:rPr lang="en-GB" sz="1000" b="1" i="0" u="none" strike="noStrike" baseline="0" dirty="0" smtClean="0">
                <a:solidFill>
                  <a:srgbClr val="000000"/>
                </a:solidFill>
                <a:latin typeface="Calibri" panose="020F0502020204030204" pitchFamily="34" charset="0"/>
              </a:rPr>
              <a:t>Disclaimer</a:t>
            </a:r>
            <a:r>
              <a:rPr lang="en-GB" sz="1000" b="1" i="0" u="none" strike="noStrike" baseline="0" dirty="0">
                <a:solidFill>
                  <a:srgbClr val="000000"/>
                </a:solidFill>
                <a:latin typeface="Calibri" panose="020F0502020204030204" pitchFamily="34" charset="0"/>
              </a:rPr>
              <a:t>: </a:t>
            </a:r>
            <a:r>
              <a:rPr lang="en-GB" sz="1000" b="0" i="0" u="none" strike="noStrike" baseline="0" dirty="0">
                <a:solidFill>
                  <a:srgbClr val="000000"/>
                </a:solidFill>
                <a:latin typeface="Calibri" panose="020F0502020204030204" pitchFamily="34" charset="0"/>
              </a:rPr>
              <a:t>The content of this Document represents the views of the author only and is his/her sole responsibility; it cannot be considered to reflect the views of the European Commission and/or the Executive Agency for Small and Medium-sized Enterprises (EASME) or any other body of the European Union. The European Commission and the Agency do not accept any responsibility for use that may be made of the information it contains. </a:t>
            </a:r>
            <a:endParaRPr lang="en-US" sz="1000" dirty="0"/>
          </a:p>
        </p:txBody>
      </p:sp>
      <p:sp>
        <p:nvSpPr>
          <p:cNvPr id="17" name="TextBox 16">
            <a:extLst>
              <a:ext uri="{FF2B5EF4-FFF2-40B4-BE49-F238E27FC236}">
                <a16:creationId xmlns="" xmlns:a16="http://schemas.microsoft.com/office/drawing/2014/main" id="{3CA0DE63-B4EB-41B4-9B24-809A94C329E0}"/>
              </a:ext>
            </a:extLst>
          </p:cNvPr>
          <p:cNvSpPr txBox="1"/>
          <p:nvPr/>
        </p:nvSpPr>
        <p:spPr>
          <a:xfrm>
            <a:off x="8613339" y="59859"/>
            <a:ext cx="2514600" cy="523220"/>
          </a:xfrm>
          <a:prstGeom prst="rect">
            <a:avLst/>
          </a:prstGeom>
          <a:noFill/>
        </p:spPr>
        <p:txBody>
          <a:bodyPr wrap="square" rtlCol="0">
            <a:spAutoFit/>
          </a:bodyPr>
          <a:lstStyle/>
          <a:p>
            <a:pPr algn="ctr"/>
            <a:r>
              <a:rPr lang="sr-Latn-RS" sz="2800" b="1" dirty="0" smtClean="0">
                <a:solidFill>
                  <a:schemeClr val="bg1"/>
                </a:solidFill>
                <a:effectLst>
                  <a:outerShdw blurRad="38100" dist="38100" dir="2700000" algn="tl">
                    <a:srgbClr val="000000">
                      <a:alpha val="43137"/>
                    </a:srgbClr>
                  </a:outerShdw>
                </a:effectLst>
              </a:rPr>
              <a:t>n</a:t>
            </a:r>
            <a:r>
              <a:rPr lang="en-US" sz="2800" b="1" dirty="0" smtClean="0">
                <a:solidFill>
                  <a:schemeClr val="bg1"/>
                </a:solidFill>
                <a:effectLst>
                  <a:outerShdw blurRad="38100" dist="38100" dir="2700000" algn="tl">
                    <a:srgbClr val="000000">
                      <a:alpha val="43137"/>
                    </a:srgbClr>
                  </a:outerShdw>
                </a:effectLst>
              </a:rPr>
              <a:t>Z</a:t>
            </a:r>
            <a:r>
              <a:rPr lang="sr-Latn-RS" sz="2800" b="1" dirty="0" smtClean="0">
                <a:solidFill>
                  <a:schemeClr val="bg1"/>
                </a:solidFill>
                <a:effectLst>
                  <a:outerShdw blurRad="38100" dist="38100" dir="2700000" algn="tl">
                    <a:srgbClr val="000000">
                      <a:alpha val="43137"/>
                    </a:srgbClr>
                  </a:outerShdw>
                </a:effectLst>
              </a:rPr>
              <a:t>EB</a:t>
            </a:r>
            <a:r>
              <a:rPr lang="en-US" sz="2800" b="1" dirty="0" smtClean="0">
                <a:solidFill>
                  <a:schemeClr val="bg1"/>
                </a:solidFill>
                <a:effectLst>
                  <a:outerShdw blurRad="38100" dist="38100" dir="2700000" algn="tl">
                    <a:srgbClr val="000000">
                      <a:alpha val="43137"/>
                    </a:srgbClr>
                  </a:outerShdw>
                </a:effectLst>
              </a:rPr>
              <a:t> in Serbia</a:t>
            </a:r>
            <a:endParaRPr lang="ro-RO" sz="2800" b="1"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32816" y="548307"/>
            <a:ext cx="12159183" cy="5170646"/>
          </a:xfrm>
          <a:prstGeom prst="rect">
            <a:avLst/>
          </a:prstGeom>
        </p:spPr>
        <p:txBody>
          <a:bodyPr wrap="square">
            <a:spAutoFit/>
          </a:bodyPr>
          <a:lstStyle/>
          <a:p>
            <a:r>
              <a:rPr lang="en-US" sz="3300" dirty="0"/>
              <a:t>The proposed activities are in line with the policy and guidelines given by the Strategic Framework for European Industrial Policy - Circular Economy and Low Carbon Economy, which define areas such as NZEB, sustainable energy, renewable energy, resource efficiency, etc., and support the objectives of cooperation in smart specializations in the program "Strengthening Innovation in European Regions". This requires stronger strategic interregional cooperation, sustainable connection and investment of regional ecosystems through value chains, in order to maximize Europe's innovation potential with smart specializations and clusters.</a:t>
            </a:r>
            <a:endParaRPr lang="en-US" sz="3300" dirty="0"/>
          </a:p>
        </p:txBody>
      </p:sp>
    </p:spTree>
    <p:extLst>
      <p:ext uri="{BB962C8B-B14F-4D97-AF65-F5344CB8AC3E}">
        <p14:creationId xmlns:p14="http://schemas.microsoft.com/office/powerpoint/2010/main" val="3601796167"/>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Rectangle 213">
            <a:extLst>
              <a:ext uri="{FF2B5EF4-FFF2-40B4-BE49-F238E27FC236}">
                <a16:creationId xmlns="" xmlns:a16="http://schemas.microsoft.com/office/drawing/2014/main" id="{0105ABAC-C72F-4806-8D24-CF5259A80DFD}"/>
              </a:ext>
            </a:extLst>
          </p:cNvPr>
          <p:cNvSpPr/>
          <p:nvPr/>
        </p:nvSpPr>
        <p:spPr>
          <a:xfrm>
            <a:off x="0" y="5600700"/>
            <a:ext cx="12192000" cy="1257300"/>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 xmlns:a16="http://schemas.microsoft.com/office/drawing/2014/main" id="{27425132-325C-48FB-8DEF-065DACFC6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906" y="41402"/>
            <a:ext cx="10181094" cy="724987"/>
          </a:xfrm>
          <a:prstGeom prst="rect">
            <a:avLst/>
          </a:prstGeom>
        </p:spPr>
      </p:pic>
      <p:pic>
        <p:nvPicPr>
          <p:cNvPr id="14" name="Picture 13" descr="Logo&#10;&#10;Description automatically generated">
            <a:extLst>
              <a:ext uri="{FF2B5EF4-FFF2-40B4-BE49-F238E27FC236}">
                <a16:creationId xmlns="" xmlns:a16="http://schemas.microsoft.com/office/drawing/2014/main" id="{2BC852A1-8410-490C-ADD9-882EBFFBF3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742" b="24897"/>
          <a:stretch/>
        </p:blipFill>
        <p:spPr>
          <a:xfrm>
            <a:off x="57150" y="19050"/>
            <a:ext cx="2010906" cy="604839"/>
          </a:xfrm>
          <a:prstGeom prst="rect">
            <a:avLst/>
          </a:prstGeom>
        </p:spPr>
      </p:pic>
      <p:pic>
        <p:nvPicPr>
          <p:cNvPr id="15" name="Picture 14">
            <a:extLst>
              <a:ext uri="{FF2B5EF4-FFF2-40B4-BE49-F238E27FC236}">
                <a16:creationId xmlns="" xmlns:a16="http://schemas.microsoft.com/office/drawing/2014/main" id="{B145887D-0BC7-4BBD-B4ED-98C982C00D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300" y="5989670"/>
            <a:ext cx="1154930" cy="770279"/>
          </a:xfrm>
          <a:prstGeom prst="rect">
            <a:avLst/>
          </a:prstGeom>
        </p:spPr>
      </p:pic>
      <p:pic>
        <p:nvPicPr>
          <p:cNvPr id="19" name="Picture 8" descr="Polskie Stowarzyszenie Doradcze i Konsultingowe">
            <a:extLst>
              <a:ext uri="{FF2B5EF4-FFF2-40B4-BE49-F238E27FC236}">
                <a16:creationId xmlns="" xmlns:a16="http://schemas.microsoft.com/office/drawing/2014/main" id="{FA7C9F19-3A75-426C-BC79-69771154BC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2958" y="5994199"/>
            <a:ext cx="1636419" cy="652994"/>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a:extLst>
              <a:ext uri="{FF2B5EF4-FFF2-40B4-BE49-F238E27FC236}">
                <a16:creationId xmlns="" xmlns:a16="http://schemas.microsoft.com/office/drawing/2014/main" id="{5A89435E-37B4-463C-B8AB-7B6EC921AE31}"/>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900191" y="5945436"/>
            <a:ext cx="1697879" cy="836076"/>
          </a:xfrm>
          <a:prstGeom prst="rect">
            <a:avLst/>
          </a:prstGeom>
        </p:spPr>
      </p:pic>
      <p:pic>
        <p:nvPicPr>
          <p:cNvPr id="22" name="Graphic 21">
            <a:extLst>
              <a:ext uri="{FF2B5EF4-FFF2-40B4-BE49-F238E27FC236}">
                <a16:creationId xmlns="" xmlns:a16="http://schemas.microsoft.com/office/drawing/2014/main" id="{49F90937-9D24-4E59-91C0-01336EC71E10}"/>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4116361" y="6087889"/>
            <a:ext cx="2115297" cy="551170"/>
          </a:xfrm>
          <a:prstGeom prst="rect">
            <a:avLst/>
          </a:prstGeom>
        </p:spPr>
      </p:pic>
      <p:pic>
        <p:nvPicPr>
          <p:cNvPr id="23" name="Graphic 22">
            <a:extLst>
              <a:ext uri="{FF2B5EF4-FFF2-40B4-BE49-F238E27FC236}">
                <a16:creationId xmlns="" xmlns:a16="http://schemas.microsoft.com/office/drawing/2014/main" id="{B8A7F681-3B04-4E94-8AB4-5A31D7DCFFDA}"/>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8613339" y="6103413"/>
            <a:ext cx="2063061" cy="512480"/>
          </a:xfrm>
          <a:prstGeom prst="rect">
            <a:avLst/>
          </a:prstGeom>
        </p:spPr>
      </p:pic>
      <p:pic>
        <p:nvPicPr>
          <p:cNvPr id="24" name="Graphic 23">
            <a:extLst>
              <a:ext uri="{FF2B5EF4-FFF2-40B4-BE49-F238E27FC236}">
                <a16:creationId xmlns="" xmlns:a16="http://schemas.microsoft.com/office/drawing/2014/main" id="{1BD3A085-93C6-406E-9FEA-D15D207E303B}"/>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1194690" y="5785059"/>
            <a:ext cx="756010" cy="1015536"/>
          </a:xfrm>
          <a:prstGeom prst="rect">
            <a:avLst/>
          </a:prstGeom>
        </p:spPr>
      </p:pic>
      <p:sp>
        <p:nvSpPr>
          <p:cNvPr id="16" name="TextBox 15">
            <a:extLst>
              <a:ext uri="{FF2B5EF4-FFF2-40B4-BE49-F238E27FC236}">
                <a16:creationId xmlns="" xmlns:a16="http://schemas.microsoft.com/office/drawing/2014/main" id="{1AD10FF2-9B08-4B5C-983D-B15ED49B7F93}"/>
              </a:ext>
            </a:extLst>
          </p:cNvPr>
          <p:cNvSpPr txBox="1"/>
          <p:nvPr/>
        </p:nvSpPr>
        <p:spPr>
          <a:xfrm>
            <a:off x="196850" y="5472085"/>
            <a:ext cx="11798300" cy="400110"/>
          </a:xfrm>
          <a:prstGeom prst="rect">
            <a:avLst/>
          </a:prstGeom>
          <a:noFill/>
        </p:spPr>
        <p:txBody>
          <a:bodyPr wrap="square" rtlCol="0">
            <a:spAutoFit/>
          </a:bodyPr>
          <a:lstStyle/>
          <a:p>
            <a:pPr algn="just"/>
            <a:r>
              <a:rPr lang="en-GB" sz="1000" b="1" i="0" u="none" strike="noStrike" baseline="0" dirty="0" smtClean="0">
                <a:solidFill>
                  <a:srgbClr val="000000"/>
                </a:solidFill>
                <a:latin typeface="Calibri" panose="020F0502020204030204" pitchFamily="34" charset="0"/>
              </a:rPr>
              <a:t>Disclaimer</a:t>
            </a:r>
            <a:r>
              <a:rPr lang="en-GB" sz="1000" b="1" i="0" u="none" strike="noStrike" baseline="0" dirty="0">
                <a:solidFill>
                  <a:srgbClr val="000000"/>
                </a:solidFill>
                <a:latin typeface="Calibri" panose="020F0502020204030204" pitchFamily="34" charset="0"/>
              </a:rPr>
              <a:t>: </a:t>
            </a:r>
            <a:r>
              <a:rPr lang="en-GB" sz="1000" b="0" i="0" u="none" strike="noStrike" baseline="0" dirty="0">
                <a:solidFill>
                  <a:srgbClr val="000000"/>
                </a:solidFill>
                <a:latin typeface="Calibri" panose="020F0502020204030204" pitchFamily="34" charset="0"/>
              </a:rPr>
              <a:t>The content of this Document represents the views of the author only and is his/her sole responsibility; it cannot be considered to reflect the views of the European Commission and/or the Executive Agency for Small and Medium-sized Enterprises (EASME) or any other body of the European Union. The European Commission and the Agency do not accept any responsibility for use that may be made of the information it contains. </a:t>
            </a:r>
            <a:endParaRPr lang="en-US" sz="1000" dirty="0"/>
          </a:p>
        </p:txBody>
      </p:sp>
      <p:sp>
        <p:nvSpPr>
          <p:cNvPr id="17" name="TextBox 16">
            <a:extLst>
              <a:ext uri="{FF2B5EF4-FFF2-40B4-BE49-F238E27FC236}">
                <a16:creationId xmlns="" xmlns:a16="http://schemas.microsoft.com/office/drawing/2014/main" id="{3CA0DE63-B4EB-41B4-9B24-809A94C329E0}"/>
              </a:ext>
            </a:extLst>
          </p:cNvPr>
          <p:cNvSpPr txBox="1"/>
          <p:nvPr/>
        </p:nvSpPr>
        <p:spPr>
          <a:xfrm>
            <a:off x="8613339" y="59859"/>
            <a:ext cx="2514600" cy="523220"/>
          </a:xfrm>
          <a:prstGeom prst="rect">
            <a:avLst/>
          </a:prstGeom>
          <a:noFill/>
        </p:spPr>
        <p:txBody>
          <a:bodyPr wrap="square" rtlCol="0">
            <a:spAutoFit/>
          </a:bodyPr>
          <a:lstStyle/>
          <a:p>
            <a:pPr algn="ctr"/>
            <a:r>
              <a:rPr lang="sr-Latn-RS" sz="2800" b="1" dirty="0" smtClean="0">
                <a:solidFill>
                  <a:schemeClr val="bg1"/>
                </a:solidFill>
                <a:effectLst>
                  <a:outerShdw blurRad="38100" dist="38100" dir="2700000" algn="tl">
                    <a:srgbClr val="000000">
                      <a:alpha val="43137"/>
                    </a:srgbClr>
                  </a:outerShdw>
                </a:effectLst>
              </a:rPr>
              <a:t>n</a:t>
            </a:r>
            <a:r>
              <a:rPr lang="en-US" sz="2800" b="1" dirty="0" smtClean="0">
                <a:solidFill>
                  <a:schemeClr val="bg1"/>
                </a:solidFill>
                <a:effectLst>
                  <a:outerShdw blurRad="38100" dist="38100" dir="2700000" algn="tl">
                    <a:srgbClr val="000000">
                      <a:alpha val="43137"/>
                    </a:srgbClr>
                  </a:outerShdw>
                </a:effectLst>
              </a:rPr>
              <a:t>Z</a:t>
            </a:r>
            <a:r>
              <a:rPr lang="sr-Latn-RS" sz="2800" b="1" dirty="0" smtClean="0">
                <a:solidFill>
                  <a:schemeClr val="bg1"/>
                </a:solidFill>
                <a:effectLst>
                  <a:outerShdw blurRad="38100" dist="38100" dir="2700000" algn="tl">
                    <a:srgbClr val="000000">
                      <a:alpha val="43137"/>
                    </a:srgbClr>
                  </a:outerShdw>
                </a:effectLst>
              </a:rPr>
              <a:t>EB</a:t>
            </a:r>
            <a:r>
              <a:rPr lang="en-US" sz="2800" b="1" dirty="0" smtClean="0">
                <a:solidFill>
                  <a:schemeClr val="bg1"/>
                </a:solidFill>
                <a:effectLst>
                  <a:outerShdw blurRad="38100" dist="38100" dir="2700000" algn="tl">
                    <a:srgbClr val="000000">
                      <a:alpha val="43137"/>
                    </a:srgbClr>
                  </a:outerShdw>
                </a:effectLst>
              </a:rPr>
              <a:t> in Serbia</a:t>
            </a:r>
            <a:endParaRPr lang="ro-RO" sz="2800" b="1" dirty="0">
              <a:solidFill>
                <a:schemeClr val="bg1"/>
              </a:solidFill>
              <a:effectLst>
                <a:outerShdw blurRad="38100" dist="38100" dir="2700000" algn="tl">
                  <a:srgbClr val="000000">
                    <a:alpha val="43137"/>
                  </a:srgbClr>
                </a:outerShdw>
              </a:effectLst>
            </a:endParaRPr>
          </a:p>
        </p:txBody>
      </p:sp>
      <p:sp>
        <p:nvSpPr>
          <p:cNvPr id="3" name="Rectangle 2"/>
          <p:cNvSpPr/>
          <p:nvPr/>
        </p:nvSpPr>
        <p:spPr>
          <a:xfrm>
            <a:off x="57150" y="748531"/>
            <a:ext cx="12134850" cy="4662815"/>
          </a:xfrm>
          <a:prstGeom prst="rect">
            <a:avLst/>
          </a:prstGeom>
        </p:spPr>
        <p:txBody>
          <a:bodyPr wrap="square">
            <a:spAutoFit/>
          </a:bodyPr>
          <a:lstStyle/>
          <a:p>
            <a:r>
              <a:rPr lang="en-US" sz="3300" b="1" dirty="0"/>
              <a:t>PROJECT SPECIFIC OBJECTIVES</a:t>
            </a:r>
          </a:p>
          <a:p>
            <a:r>
              <a:rPr lang="en-US" sz="3300" b="1" dirty="0"/>
              <a:t>SO1 </a:t>
            </a:r>
            <a:r>
              <a:rPr lang="en-US" sz="3300" dirty="0"/>
              <a:t>- Strengthening the management excellence of 5 representative clusters in Central and Eastern Europe through improving the skills of cluster managers, obtaining a certificate of cluster management excellence </a:t>
            </a:r>
            <a:r>
              <a:rPr lang="en-US" sz="3300" dirty="0" smtClean="0"/>
              <a:t>and </a:t>
            </a:r>
            <a:r>
              <a:rPr lang="en-US" sz="3300" dirty="0"/>
              <a:t>improved </a:t>
            </a:r>
            <a:r>
              <a:rPr lang="en-US" sz="3300" dirty="0" smtClean="0"/>
              <a:t>or </a:t>
            </a:r>
            <a:r>
              <a:rPr lang="en-US" sz="3300" dirty="0"/>
              <a:t>new </a:t>
            </a:r>
            <a:r>
              <a:rPr lang="en-US" sz="3300" dirty="0" err="1" smtClean="0"/>
              <a:t>developped</a:t>
            </a:r>
            <a:r>
              <a:rPr lang="en-US" sz="3300" dirty="0" smtClean="0"/>
              <a:t> innovation </a:t>
            </a:r>
            <a:r>
              <a:rPr lang="en-US" sz="3300" dirty="0"/>
              <a:t>strategies, in order to ensure top quality services for their members (SMEs).</a:t>
            </a:r>
          </a:p>
          <a:p>
            <a:r>
              <a:rPr lang="en-US" sz="3300" b="1" dirty="0"/>
              <a:t>SO2</a:t>
            </a:r>
            <a:r>
              <a:rPr lang="en-US" sz="3300" dirty="0"/>
              <a:t> - Strengthening innovative business models, marketing and sales skills for </a:t>
            </a:r>
            <a:r>
              <a:rPr lang="en-US" sz="3300" dirty="0" smtClean="0"/>
              <a:t>both: </a:t>
            </a:r>
            <a:r>
              <a:rPr lang="en-US" sz="3300" dirty="0"/>
              <a:t>engaged </a:t>
            </a:r>
            <a:r>
              <a:rPr lang="en-US" sz="3300" dirty="0" smtClean="0"/>
              <a:t>clusters </a:t>
            </a:r>
            <a:r>
              <a:rPr lang="en-US" sz="3300" dirty="0"/>
              <a:t>and project managers, </a:t>
            </a:r>
            <a:r>
              <a:rPr lang="en-US" sz="3300" dirty="0" smtClean="0"/>
              <a:t>as well as </a:t>
            </a:r>
            <a:r>
              <a:rPr lang="en-US" sz="3300" dirty="0"/>
              <a:t>for related SMEs (cluster members).</a:t>
            </a:r>
            <a:endParaRPr lang="en-US" sz="3300" dirty="0"/>
          </a:p>
        </p:txBody>
      </p:sp>
    </p:spTree>
    <p:extLst>
      <p:ext uri="{BB962C8B-B14F-4D97-AF65-F5344CB8AC3E}">
        <p14:creationId xmlns:p14="http://schemas.microsoft.com/office/powerpoint/2010/main" val="94146369"/>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Rectangle 213">
            <a:extLst>
              <a:ext uri="{FF2B5EF4-FFF2-40B4-BE49-F238E27FC236}">
                <a16:creationId xmlns="" xmlns:a16="http://schemas.microsoft.com/office/drawing/2014/main" id="{0105ABAC-C72F-4806-8D24-CF5259A80DFD}"/>
              </a:ext>
            </a:extLst>
          </p:cNvPr>
          <p:cNvSpPr/>
          <p:nvPr/>
        </p:nvSpPr>
        <p:spPr>
          <a:xfrm>
            <a:off x="0" y="5600700"/>
            <a:ext cx="12192000" cy="1257300"/>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 xmlns:a16="http://schemas.microsoft.com/office/drawing/2014/main" id="{27425132-325C-48FB-8DEF-065DACFC6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906" y="41402"/>
            <a:ext cx="10181094" cy="724987"/>
          </a:xfrm>
          <a:prstGeom prst="rect">
            <a:avLst/>
          </a:prstGeom>
        </p:spPr>
      </p:pic>
      <p:pic>
        <p:nvPicPr>
          <p:cNvPr id="14" name="Picture 13" descr="Logo&#10;&#10;Description automatically generated">
            <a:extLst>
              <a:ext uri="{FF2B5EF4-FFF2-40B4-BE49-F238E27FC236}">
                <a16:creationId xmlns="" xmlns:a16="http://schemas.microsoft.com/office/drawing/2014/main" id="{2BC852A1-8410-490C-ADD9-882EBFFBF3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742" b="24897"/>
          <a:stretch/>
        </p:blipFill>
        <p:spPr>
          <a:xfrm>
            <a:off x="57150" y="19050"/>
            <a:ext cx="2010906" cy="604839"/>
          </a:xfrm>
          <a:prstGeom prst="rect">
            <a:avLst/>
          </a:prstGeom>
        </p:spPr>
      </p:pic>
      <p:pic>
        <p:nvPicPr>
          <p:cNvPr id="15" name="Picture 14">
            <a:extLst>
              <a:ext uri="{FF2B5EF4-FFF2-40B4-BE49-F238E27FC236}">
                <a16:creationId xmlns="" xmlns:a16="http://schemas.microsoft.com/office/drawing/2014/main" id="{B145887D-0BC7-4BBD-B4ED-98C982C00D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300" y="5989670"/>
            <a:ext cx="1154930" cy="770279"/>
          </a:xfrm>
          <a:prstGeom prst="rect">
            <a:avLst/>
          </a:prstGeom>
        </p:spPr>
      </p:pic>
      <p:pic>
        <p:nvPicPr>
          <p:cNvPr id="19" name="Picture 8" descr="Polskie Stowarzyszenie Doradcze i Konsultingowe">
            <a:extLst>
              <a:ext uri="{FF2B5EF4-FFF2-40B4-BE49-F238E27FC236}">
                <a16:creationId xmlns="" xmlns:a16="http://schemas.microsoft.com/office/drawing/2014/main" id="{FA7C9F19-3A75-426C-BC79-69771154BC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2958" y="5994199"/>
            <a:ext cx="1636419" cy="652994"/>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a:extLst>
              <a:ext uri="{FF2B5EF4-FFF2-40B4-BE49-F238E27FC236}">
                <a16:creationId xmlns="" xmlns:a16="http://schemas.microsoft.com/office/drawing/2014/main" id="{5A89435E-37B4-463C-B8AB-7B6EC921AE31}"/>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900191" y="5945436"/>
            <a:ext cx="1697879" cy="836076"/>
          </a:xfrm>
          <a:prstGeom prst="rect">
            <a:avLst/>
          </a:prstGeom>
        </p:spPr>
      </p:pic>
      <p:pic>
        <p:nvPicPr>
          <p:cNvPr id="22" name="Graphic 21">
            <a:extLst>
              <a:ext uri="{FF2B5EF4-FFF2-40B4-BE49-F238E27FC236}">
                <a16:creationId xmlns="" xmlns:a16="http://schemas.microsoft.com/office/drawing/2014/main" id="{49F90937-9D24-4E59-91C0-01336EC71E10}"/>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4116361" y="6087889"/>
            <a:ext cx="2115297" cy="551170"/>
          </a:xfrm>
          <a:prstGeom prst="rect">
            <a:avLst/>
          </a:prstGeom>
        </p:spPr>
      </p:pic>
      <p:pic>
        <p:nvPicPr>
          <p:cNvPr id="23" name="Graphic 22">
            <a:extLst>
              <a:ext uri="{FF2B5EF4-FFF2-40B4-BE49-F238E27FC236}">
                <a16:creationId xmlns="" xmlns:a16="http://schemas.microsoft.com/office/drawing/2014/main" id="{B8A7F681-3B04-4E94-8AB4-5A31D7DCFFDA}"/>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8613339" y="6103413"/>
            <a:ext cx="2063061" cy="512480"/>
          </a:xfrm>
          <a:prstGeom prst="rect">
            <a:avLst/>
          </a:prstGeom>
        </p:spPr>
      </p:pic>
      <p:pic>
        <p:nvPicPr>
          <p:cNvPr id="24" name="Graphic 23">
            <a:extLst>
              <a:ext uri="{FF2B5EF4-FFF2-40B4-BE49-F238E27FC236}">
                <a16:creationId xmlns="" xmlns:a16="http://schemas.microsoft.com/office/drawing/2014/main" id="{1BD3A085-93C6-406E-9FEA-D15D207E303B}"/>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1194690" y="5785059"/>
            <a:ext cx="756010" cy="1015536"/>
          </a:xfrm>
          <a:prstGeom prst="rect">
            <a:avLst/>
          </a:prstGeom>
        </p:spPr>
      </p:pic>
      <p:sp>
        <p:nvSpPr>
          <p:cNvPr id="16" name="TextBox 15">
            <a:extLst>
              <a:ext uri="{FF2B5EF4-FFF2-40B4-BE49-F238E27FC236}">
                <a16:creationId xmlns="" xmlns:a16="http://schemas.microsoft.com/office/drawing/2014/main" id="{1AD10FF2-9B08-4B5C-983D-B15ED49B7F93}"/>
              </a:ext>
            </a:extLst>
          </p:cNvPr>
          <p:cNvSpPr txBox="1"/>
          <p:nvPr/>
        </p:nvSpPr>
        <p:spPr>
          <a:xfrm>
            <a:off x="196850" y="5472085"/>
            <a:ext cx="11798300" cy="400110"/>
          </a:xfrm>
          <a:prstGeom prst="rect">
            <a:avLst/>
          </a:prstGeom>
          <a:noFill/>
        </p:spPr>
        <p:txBody>
          <a:bodyPr wrap="square" rtlCol="0">
            <a:spAutoFit/>
          </a:bodyPr>
          <a:lstStyle/>
          <a:p>
            <a:pPr algn="just"/>
            <a:r>
              <a:rPr lang="en-GB" sz="1000" b="1" i="0" u="none" strike="noStrike" baseline="0" dirty="0" smtClean="0">
                <a:solidFill>
                  <a:srgbClr val="000000"/>
                </a:solidFill>
                <a:latin typeface="Calibri" panose="020F0502020204030204" pitchFamily="34" charset="0"/>
              </a:rPr>
              <a:t>Disclaimer</a:t>
            </a:r>
            <a:r>
              <a:rPr lang="en-GB" sz="1000" b="1" i="0" u="none" strike="noStrike" baseline="0" dirty="0">
                <a:solidFill>
                  <a:srgbClr val="000000"/>
                </a:solidFill>
                <a:latin typeface="Calibri" panose="020F0502020204030204" pitchFamily="34" charset="0"/>
              </a:rPr>
              <a:t>: </a:t>
            </a:r>
            <a:r>
              <a:rPr lang="en-GB" sz="1000" b="0" i="0" u="none" strike="noStrike" baseline="0" dirty="0">
                <a:solidFill>
                  <a:srgbClr val="000000"/>
                </a:solidFill>
                <a:latin typeface="Calibri" panose="020F0502020204030204" pitchFamily="34" charset="0"/>
              </a:rPr>
              <a:t>The content of this Document represents the views of the author only and is his/her sole responsibility; it cannot be considered to reflect the views of the European Commission and/or the Executive Agency for Small and Medium-sized Enterprises (EASME) or any other body of the European Union. The European Commission and the Agency do not accept any responsibility for use that may be made of the information it contains. </a:t>
            </a:r>
            <a:endParaRPr lang="en-US" sz="1000" dirty="0"/>
          </a:p>
        </p:txBody>
      </p:sp>
      <p:sp>
        <p:nvSpPr>
          <p:cNvPr id="17" name="TextBox 16">
            <a:extLst>
              <a:ext uri="{FF2B5EF4-FFF2-40B4-BE49-F238E27FC236}">
                <a16:creationId xmlns="" xmlns:a16="http://schemas.microsoft.com/office/drawing/2014/main" id="{3CA0DE63-B4EB-41B4-9B24-809A94C329E0}"/>
              </a:ext>
            </a:extLst>
          </p:cNvPr>
          <p:cNvSpPr txBox="1"/>
          <p:nvPr/>
        </p:nvSpPr>
        <p:spPr>
          <a:xfrm>
            <a:off x="8613339" y="59859"/>
            <a:ext cx="2514600" cy="523220"/>
          </a:xfrm>
          <a:prstGeom prst="rect">
            <a:avLst/>
          </a:prstGeom>
          <a:noFill/>
        </p:spPr>
        <p:txBody>
          <a:bodyPr wrap="square" rtlCol="0">
            <a:spAutoFit/>
          </a:bodyPr>
          <a:lstStyle/>
          <a:p>
            <a:pPr algn="ctr"/>
            <a:r>
              <a:rPr lang="sr-Latn-RS" sz="2800" b="1" dirty="0" smtClean="0">
                <a:solidFill>
                  <a:schemeClr val="bg1"/>
                </a:solidFill>
                <a:effectLst>
                  <a:outerShdw blurRad="38100" dist="38100" dir="2700000" algn="tl">
                    <a:srgbClr val="000000">
                      <a:alpha val="43137"/>
                    </a:srgbClr>
                  </a:outerShdw>
                </a:effectLst>
              </a:rPr>
              <a:t>n</a:t>
            </a:r>
            <a:r>
              <a:rPr lang="en-US" sz="2800" b="1" dirty="0" smtClean="0">
                <a:solidFill>
                  <a:schemeClr val="bg1"/>
                </a:solidFill>
                <a:effectLst>
                  <a:outerShdw blurRad="38100" dist="38100" dir="2700000" algn="tl">
                    <a:srgbClr val="000000">
                      <a:alpha val="43137"/>
                    </a:srgbClr>
                  </a:outerShdw>
                </a:effectLst>
              </a:rPr>
              <a:t>Z</a:t>
            </a:r>
            <a:r>
              <a:rPr lang="sr-Latn-RS" sz="2800" b="1" dirty="0" smtClean="0">
                <a:solidFill>
                  <a:schemeClr val="bg1"/>
                </a:solidFill>
                <a:effectLst>
                  <a:outerShdw blurRad="38100" dist="38100" dir="2700000" algn="tl">
                    <a:srgbClr val="000000">
                      <a:alpha val="43137"/>
                    </a:srgbClr>
                  </a:outerShdw>
                </a:effectLst>
              </a:rPr>
              <a:t>EB</a:t>
            </a:r>
            <a:r>
              <a:rPr lang="en-US" sz="2800" b="1" dirty="0" smtClean="0">
                <a:solidFill>
                  <a:schemeClr val="bg1"/>
                </a:solidFill>
                <a:effectLst>
                  <a:outerShdw blurRad="38100" dist="38100" dir="2700000" algn="tl">
                    <a:srgbClr val="000000">
                      <a:alpha val="43137"/>
                    </a:srgbClr>
                  </a:outerShdw>
                </a:effectLst>
              </a:rPr>
              <a:t> in Serbia</a:t>
            </a:r>
            <a:endParaRPr lang="ro-RO" sz="2800" b="1"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57150" y="640528"/>
            <a:ext cx="11938000" cy="4801314"/>
          </a:xfrm>
          <a:prstGeom prst="rect">
            <a:avLst/>
          </a:prstGeom>
        </p:spPr>
        <p:txBody>
          <a:bodyPr wrap="square">
            <a:spAutoFit/>
          </a:bodyPr>
          <a:lstStyle/>
          <a:p>
            <a:r>
              <a:rPr lang="en-US" sz="3400" b="1" dirty="0"/>
              <a:t>SO3 - </a:t>
            </a:r>
            <a:r>
              <a:rPr lang="en-US" sz="3400" dirty="0"/>
              <a:t>Strengthen competitiveness and support growth for 577 SMEs active in the construction, energy efficiency and renewable energy sector, through harmonized services offered by clusters based on the specific needs of SMEs involved in the project.</a:t>
            </a:r>
          </a:p>
          <a:p>
            <a:r>
              <a:rPr lang="en-US" sz="3400" b="1" dirty="0"/>
              <a:t>SO4 </a:t>
            </a:r>
            <a:r>
              <a:rPr lang="en-US" sz="3400" dirty="0"/>
              <a:t>- </a:t>
            </a:r>
            <a:r>
              <a:rPr lang="en-US" sz="3400" dirty="0" smtClean="0"/>
              <a:t>Establishment </a:t>
            </a:r>
            <a:r>
              <a:rPr lang="en-US" sz="3400" dirty="0"/>
              <a:t>of strategic and sustainable partnerships in the EU, through partnership strategies and joint activities such as creating a network of partnerships for cooperation of SMEs in the international market, with the participation of 55 significant factors in the cluster exchange program (</a:t>
            </a:r>
            <a:r>
              <a:rPr lang="en-US" sz="3400" dirty="0" err="1"/>
              <a:t>ClusterXchange</a:t>
            </a:r>
            <a:r>
              <a:rPr lang="en-US" sz="3400" dirty="0"/>
              <a:t> Program). </a:t>
            </a:r>
            <a:endParaRPr lang="en-US" sz="3400" dirty="0"/>
          </a:p>
        </p:txBody>
      </p:sp>
    </p:spTree>
    <p:extLst>
      <p:ext uri="{BB962C8B-B14F-4D97-AF65-F5344CB8AC3E}">
        <p14:creationId xmlns:p14="http://schemas.microsoft.com/office/powerpoint/2010/main" val="2847173452"/>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Rectangle 213">
            <a:extLst>
              <a:ext uri="{FF2B5EF4-FFF2-40B4-BE49-F238E27FC236}">
                <a16:creationId xmlns="" xmlns:a16="http://schemas.microsoft.com/office/drawing/2014/main" id="{0105ABAC-C72F-4806-8D24-CF5259A80DFD}"/>
              </a:ext>
            </a:extLst>
          </p:cNvPr>
          <p:cNvSpPr/>
          <p:nvPr/>
        </p:nvSpPr>
        <p:spPr>
          <a:xfrm>
            <a:off x="0" y="5600700"/>
            <a:ext cx="12192000" cy="1257300"/>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 xmlns:a16="http://schemas.microsoft.com/office/drawing/2014/main" id="{27425132-325C-48FB-8DEF-065DACFC6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906" y="41402"/>
            <a:ext cx="10181094" cy="724987"/>
          </a:xfrm>
          <a:prstGeom prst="rect">
            <a:avLst/>
          </a:prstGeom>
        </p:spPr>
      </p:pic>
      <p:pic>
        <p:nvPicPr>
          <p:cNvPr id="14" name="Picture 13" descr="Logo&#10;&#10;Description automatically generated">
            <a:extLst>
              <a:ext uri="{FF2B5EF4-FFF2-40B4-BE49-F238E27FC236}">
                <a16:creationId xmlns="" xmlns:a16="http://schemas.microsoft.com/office/drawing/2014/main" id="{2BC852A1-8410-490C-ADD9-882EBFFBF3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742" b="24897"/>
          <a:stretch/>
        </p:blipFill>
        <p:spPr>
          <a:xfrm>
            <a:off x="57150" y="19050"/>
            <a:ext cx="2010906" cy="604839"/>
          </a:xfrm>
          <a:prstGeom prst="rect">
            <a:avLst/>
          </a:prstGeom>
        </p:spPr>
      </p:pic>
      <p:pic>
        <p:nvPicPr>
          <p:cNvPr id="15" name="Picture 14">
            <a:extLst>
              <a:ext uri="{FF2B5EF4-FFF2-40B4-BE49-F238E27FC236}">
                <a16:creationId xmlns="" xmlns:a16="http://schemas.microsoft.com/office/drawing/2014/main" id="{B145887D-0BC7-4BBD-B4ED-98C982C00D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300" y="5989670"/>
            <a:ext cx="1154930" cy="770279"/>
          </a:xfrm>
          <a:prstGeom prst="rect">
            <a:avLst/>
          </a:prstGeom>
        </p:spPr>
      </p:pic>
      <p:pic>
        <p:nvPicPr>
          <p:cNvPr id="19" name="Picture 8" descr="Polskie Stowarzyszenie Doradcze i Konsultingowe">
            <a:extLst>
              <a:ext uri="{FF2B5EF4-FFF2-40B4-BE49-F238E27FC236}">
                <a16:creationId xmlns="" xmlns:a16="http://schemas.microsoft.com/office/drawing/2014/main" id="{FA7C9F19-3A75-426C-BC79-69771154BC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2958" y="5994199"/>
            <a:ext cx="1636419" cy="652994"/>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a:extLst>
              <a:ext uri="{FF2B5EF4-FFF2-40B4-BE49-F238E27FC236}">
                <a16:creationId xmlns="" xmlns:a16="http://schemas.microsoft.com/office/drawing/2014/main" id="{5A89435E-37B4-463C-B8AB-7B6EC921AE31}"/>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900191" y="5945436"/>
            <a:ext cx="1697879" cy="836076"/>
          </a:xfrm>
          <a:prstGeom prst="rect">
            <a:avLst/>
          </a:prstGeom>
        </p:spPr>
      </p:pic>
      <p:pic>
        <p:nvPicPr>
          <p:cNvPr id="22" name="Graphic 21">
            <a:extLst>
              <a:ext uri="{FF2B5EF4-FFF2-40B4-BE49-F238E27FC236}">
                <a16:creationId xmlns="" xmlns:a16="http://schemas.microsoft.com/office/drawing/2014/main" id="{49F90937-9D24-4E59-91C0-01336EC71E10}"/>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4116361" y="6087889"/>
            <a:ext cx="2115297" cy="551170"/>
          </a:xfrm>
          <a:prstGeom prst="rect">
            <a:avLst/>
          </a:prstGeom>
        </p:spPr>
      </p:pic>
      <p:pic>
        <p:nvPicPr>
          <p:cNvPr id="23" name="Graphic 22">
            <a:extLst>
              <a:ext uri="{FF2B5EF4-FFF2-40B4-BE49-F238E27FC236}">
                <a16:creationId xmlns="" xmlns:a16="http://schemas.microsoft.com/office/drawing/2014/main" id="{B8A7F681-3B04-4E94-8AB4-5A31D7DCFFDA}"/>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8613339" y="6103413"/>
            <a:ext cx="2063061" cy="512480"/>
          </a:xfrm>
          <a:prstGeom prst="rect">
            <a:avLst/>
          </a:prstGeom>
        </p:spPr>
      </p:pic>
      <p:pic>
        <p:nvPicPr>
          <p:cNvPr id="24" name="Graphic 23">
            <a:extLst>
              <a:ext uri="{FF2B5EF4-FFF2-40B4-BE49-F238E27FC236}">
                <a16:creationId xmlns="" xmlns:a16="http://schemas.microsoft.com/office/drawing/2014/main" id="{1BD3A085-93C6-406E-9FEA-D15D207E303B}"/>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1194690" y="5785059"/>
            <a:ext cx="756010" cy="1015536"/>
          </a:xfrm>
          <a:prstGeom prst="rect">
            <a:avLst/>
          </a:prstGeom>
        </p:spPr>
      </p:pic>
      <p:sp>
        <p:nvSpPr>
          <p:cNvPr id="16" name="TextBox 15">
            <a:extLst>
              <a:ext uri="{FF2B5EF4-FFF2-40B4-BE49-F238E27FC236}">
                <a16:creationId xmlns="" xmlns:a16="http://schemas.microsoft.com/office/drawing/2014/main" id="{1AD10FF2-9B08-4B5C-983D-B15ED49B7F93}"/>
              </a:ext>
            </a:extLst>
          </p:cNvPr>
          <p:cNvSpPr txBox="1"/>
          <p:nvPr/>
        </p:nvSpPr>
        <p:spPr>
          <a:xfrm>
            <a:off x="196850" y="5472085"/>
            <a:ext cx="11798300" cy="400110"/>
          </a:xfrm>
          <a:prstGeom prst="rect">
            <a:avLst/>
          </a:prstGeom>
          <a:noFill/>
        </p:spPr>
        <p:txBody>
          <a:bodyPr wrap="square" rtlCol="0">
            <a:spAutoFit/>
          </a:bodyPr>
          <a:lstStyle/>
          <a:p>
            <a:pPr algn="just"/>
            <a:r>
              <a:rPr lang="en-GB" sz="1000" b="1" i="0" u="none" strike="noStrike" baseline="0" dirty="0" smtClean="0">
                <a:solidFill>
                  <a:srgbClr val="000000"/>
                </a:solidFill>
                <a:latin typeface="Calibri" panose="020F0502020204030204" pitchFamily="34" charset="0"/>
              </a:rPr>
              <a:t>Disclaimer</a:t>
            </a:r>
            <a:r>
              <a:rPr lang="en-GB" sz="1000" b="1" i="0" u="none" strike="noStrike" baseline="0" dirty="0">
                <a:solidFill>
                  <a:srgbClr val="000000"/>
                </a:solidFill>
                <a:latin typeface="Calibri" panose="020F0502020204030204" pitchFamily="34" charset="0"/>
              </a:rPr>
              <a:t>: </a:t>
            </a:r>
            <a:r>
              <a:rPr lang="en-GB" sz="1000" b="0" i="0" u="none" strike="noStrike" baseline="0" dirty="0">
                <a:solidFill>
                  <a:srgbClr val="000000"/>
                </a:solidFill>
                <a:latin typeface="Calibri" panose="020F0502020204030204" pitchFamily="34" charset="0"/>
              </a:rPr>
              <a:t>The content of this Document represents the views of the author only and is his/her sole responsibility; it cannot be considered to reflect the views of the European Commission and/or the Executive Agency for Small and Medium-sized Enterprises (EASME) or any other body of the European Union. The European Commission and the Agency do not accept any responsibility for use that may be made of the information it contains. </a:t>
            </a:r>
            <a:endParaRPr lang="en-US" sz="1000" dirty="0"/>
          </a:p>
        </p:txBody>
      </p:sp>
      <p:sp>
        <p:nvSpPr>
          <p:cNvPr id="17" name="TextBox 16">
            <a:extLst>
              <a:ext uri="{FF2B5EF4-FFF2-40B4-BE49-F238E27FC236}">
                <a16:creationId xmlns="" xmlns:a16="http://schemas.microsoft.com/office/drawing/2014/main" id="{3CA0DE63-B4EB-41B4-9B24-809A94C329E0}"/>
              </a:ext>
            </a:extLst>
          </p:cNvPr>
          <p:cNvSpPr txBox="1"/>
          <p:nvPr/>
        </p:nvSpPr>
        <p:spPr>
          <a:xfrm>
            <a:off x="8613339" y="59859"/>
            <a:ext cx="2514600" cy="523220"/>
          </a:xfrm>
          <a:prstGeom prst="rect">
            <a:avLst/>
          </a:prstGeom>
          <a:noFill/>
        </p:spPr>
        <p:txBody>
          <a:bodyPr wrap="square" rtlCol="0">
            <a:spAutoFit/>
          </a:bodyPr>
          <a:lstStyle/>
          <a:p>
            <a:pPr algn="ctr"/>
            <a:r>
              <a:rPr lang="sr-Latn-RS" sz="2800" b="1" dirty="0" smtClean="0">
                <a:solidFill>
                  <a:schemeClr val="bg1"/>
                </a:solidFill>
                <a:effectLst>
                  <a:outerShdw blurRad="38100" dist="38100" dir="2700000" algn="tl">
                    <a:srgbClr val="000000">
                      <a:alpha val="43137"/>
                    </a:srgbClr>
                  </a:outerShdw>
                </a:effectLst>
              </a:rPr>
              <a:t>n</a:t>
            </a:r>
            <a:r>
              <a:rPr lang="en-US" sz="2800" b="1" dirty="0" smtClean="0">
                <a:solidFill>
                  <a:schemeClr val="bg1"/>
                </a:solidFill>
                <a:effectLst>
                  <a:outerShdw blurRad="38100" dist="38100" dir="2700000" algn="tl">
                    <a:srgbClr val="000000">
                      <a:alpha val="43137"/>
                    </a:srgbClr>
                  </a:outerShdw>
                </a:effectLst>
              </a:rPr>
              <a:t>Z</a:t>
            </a:r>
            <a:r>
              <a:rPr lang="sr-Latn-RS" sz="2800" b="1" dirty="0" smtClean="0">
                <a:solidFill>
                  <a:schemeClr val="bg1"/>
                </a:solidFill>
                <a:effectLst>
                  <a:outerShdw blurRad="38100" dist="38100" dir="2700000" algn="tl">
                    <a:srgbClr val="000000">
                      <a:alpha val="43137"/>
                    </a:srgbClr>
                  </a:outerShdw>
                </a:effectLst>
              </a:rPr>
              <a:t>EB</a:t>
            </a:r>
            <a:r>
              <a:rPr lang="en-US" sz="2800" b="1" dirty="0" smtClean="0">
                <a:solidFill>
                  <a:schemeClr val="bg1"/>
                </a:solidFill>
                <a:effectLst>
                  <a:outerShdw blurRad="38100" dist="38100" dir="2700000" algn="tl">
                    <a:srgbClr val="000000">
                      <a:alpha val="43137"/>
                    </a:srgbClr>
                  </a:outerShdw>
                </a:effectLst>
              </a:rPr>
              <a:t> in Serbia</a:t>
            </a:r>
            <a:endParaRPr lang="ro-RO" sz="2800" b="1"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0" y="528353"/>
            <a:ext cx="12192000" cy="5324535"/>
          </a:xfrm>
          <a:prstGeom prst="rect">
            <a:avLst/>
          </a:prstGeom>
        </p:spPr>
        <p:txBody>
          <a:bodyPr wrap="square">
            <a:spAutoFit/>
          </a:bodyPr>
          <a:lstStyle/>
          <a:p>
            <a:r>
              <a:rPr lang="en-US" sz="3400" b="1" dirty="0"/>
              <a:t>SO5 - </a:t>
            </a:r>
            <a:r>
              <a:rPr lang="en-US" sz="3400" dirty="0"/>
              <a:t>Building synergies and value chains between 3 key sectors: construction, energy efficiency (EE) and renewable energy sources (RES), encouraging the effective implementation of the </a:t>
            </a:r>
            <a:r>
              <a:rPr lang="en-US" sz="3400" dirty="0" err="1"/>
              <a:t>nZEB</a:t>
            </a:r>
            <a:r>
              <a:rPr lang="en-US" sz="3400" dirty="0"/>
              <a:t> (nearly Zero Energy Buildings) concept through cross-sectoral and international cooperation in the field of resource efficiency, </a:t>
            </a:r>
            <a:r>
              <a:rPr lang="en-US" sz="3400" dirty="0" err="1"/>
              <a:t>decarbonisation</a:t>
            </a:r>
            <a:r>
              <a:rPr lang="en-US" sz="3400" dirty="0"/>
              <a:t> .</a:t>
            </a:r>
          </a:p>
          <a:p>
            <a:r>
              <a:rPr lang="en-US" sz="3400" b="1" dirty="0"/>
              <a:t>SO6 - </a:t>
            </a:r>
            <a:r>
              <a:rPr lang="en-US" sz="3400" dirty="0"/>
              <a:t>Defining and implementing a dissemination and communication campaign to promote and use project results and promote the </a:t>
            </a:r>
            <a:r>
              <a:rPr lang="en-US" sz="3400" dirty="0" err="1"/>
              <a:t>nZEB</a:t>
            </a:r>
            <a:r>
              <a:rPr lang="en-US" sz="3400" dirty="0"/>
              <a:t> concept to increase demand and increase the performance of new and renovated buildings.</a:t>
            </a:r>
            <a:endParaRPr lang="en-US" sz="3400" dirty="0"/>
          </a:p>
        </p:txBody>
      </p:sp>
    </p:spTree>
    <p:extLst>
      <p:ext uri="{BB962C8B-B14F-4D97-AF65-F5344CB8AC3E}">
        <p14:creationId xmlns:p14="http://schemas.microsoft.com/office/powerpoint/2010/main" val="1183413021"/>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971</TotalTime>
  <Words>3804</Words>
  <Application>Microsoft Office PowerPoint</Application>
  <PresentationFormat>Custom</PresentationFormat>
  <Paragraphs>97</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SMART4NZEB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SMART4NZEB</dc:title>
  <dc:creator>Andrei-Laurentiu</dc:creator>
  <cp:lastModifiedBy>Bilja Lenovo</cp:lastModifiedBy>
  <cp:revision>78</cp:revision>
  <dcterms:created xsi:type="dcterms:W3CDTF">2020-11-04T14:45:18Z</dcterms:created>
  <dcterms:modified xsi:type="dcterms:W3CDTF">2021-04-13T19:27:26Z</dcterms:modified>
</cp:coreProperties>
</file>